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</p:sldIdLst>
  <p:sldSz cx="13004800" cy="9753600"/>
  <p:notesSz cx="6858000" cy="9144000"/>
  <p:defaultTextStyle>
    <a:lvl1pPr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1pPr>
    <a:lvl2pPr indent="3429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2pPr>
    <a:lvl3pPr indent="6858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3pPr>
    <a:lvl4pPr indent="10287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4pPr>
    <a:lvl5pPr indent="13716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5pPr>
    <a:lvl6pPr indent="17145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6pPr>
    <a:lvl7pPr indent="20574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7pPr>
    <a:lvl8pPr indent="24003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8pPr>
    <a:lvl9pPr indent="2743200" algn="ctr" defTabSz="584200">
      <a:defRPr sz="4200">
        <a:solidFill>
          <a:srgbClr val="FFFFFF"/>
        </a:solidFill>
        <a:latin typeface="+mn-lt"/>
        <a:ea typeface="+mn-ea"/>
        <a:cs typeface="+mn-cs"/>
        <a:sym typeface="Gill San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89B1A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A433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A610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7" name="Shape 4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>
      <a:defRPr sz="2200">
        <a:latin typeface="Lucida Grande"/>
        <a:ea typeface="Lucida Grande"/>
        <a:cs typeface="Lucida Grande"/>
        <a:sym typeface="Lucida Grande"/>
      </a:defRPr>
    </a:lvl1pPr>
    <a:lvl2pPr indent="228600" defTabSz="584200">
      <a:defRPr sz="2200">
        <a:latin typeface="Lucida Grande"/>
        <a:ea typeface="Lucida Grande"/>
        <a:cs typeface="Lucida Grande"/>
        <a:sym typeface="Lucida Grande"/>
      </a:defRPr>
    </a:lvl2pPr>
    <a:lvl3pPr indent="457200" defTabSz="584200">
      <a:defRPr sz="2200">
        <a:latin typeface="Lucida Grande"/>
        <a:ea typeface="Lucida Grande"/>
        <a:cs typeface="Lucida Grande"/>
        <a:sym typeface="Lucida Grande"/>
      </a:defRPr>
    </a:lvl3pPr>
    <a:lvl4pPr indent="685800" defTabSz="584200">
      <a:defRPr sz="2200">
        <a:latin typeface="Lucida Grande"/>
        <a:ea typeface="Lucida Grande"/>
        <a:cs typeface="Lucida Grande"/>
        <a:sym typeface="Lucida Grande"/>
      </a:defRPr>
    </a:lvl4pPr>
    <a:lvl5pPr indent="914400" defTabSz="584200">
      <a:defRPr sz="2200">
        <a:latin typeface="Lucida Grande"/>
        <a:ea typeface="Lucida Grande"/>
        <a:cs typeface="Lucida Grande"/>
        <a:sym typeface="Lucida Grande"/>
      </a:defRPr>
    </a:lvl5pPr>
    <a:lvl6pPr indent="1143000" defTabSz="584200">
      <a:defRPr sz="2200">
        <a:latin typeface="Lucida Grande"/>
        <a:ea typeface="Lucida Grande"/>
        <a:cs typeface="Lucida Grande"/>
        <a:sym typeface="Lucida Grande"/>
      </a:defRPr>
    </a:lvl6pPr>
    <a:lvl7pPr indent="1371600" defTabSz="584200">
      <a:defRPr sz="2200">
        <a:latin typeface="Lucida Grande"/>
        <a:ea typeface="Lucida Grande"/>
        <a:cs typeface="Lucida Grande"/>
        <a:sym typeface="Lucida Grande"/>
      </a:defRPr>
    </a:lvl7pPr>
    <a:lvl8pPr indent="1600200" defTabSz="584200">
      <a:defRPr sz="2200">
        <a:latin typeface="Lucida Grande"/>
        <a:ea typeface="Lucida Grande"/>
        <a:cs typeface="Lucida Grande"/>
        <a:sym typeface="Lucida Grande"/>
      </a:defRPr>
    </a:lvl8pPr>
    <a:lvl9pPr indent="1828800" defTabSz="58420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.tif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/>
        </p:nvSpPr>
        <p:spPr>
          <a:xfrm>
            <a:off x="-38100" y="7937500"/>
            <a:ext cx="13068300" cy="18923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9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21950" y="8991470"/>
            <a:ext cx="2527300" cy="851031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/>
          <p:nvPr/>
        </p:nvSpPr>
        <p:spPr>
          <a:xfrm>
            <a:off x="72745" y="9175750"/>
            <a:ext cx="225705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AC2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0AC200"/>
                </a:solidFill>
              </a:rPr>
              <a:t>UNCLASSIFIED</a:t>
            </a:r>
          </a:p>
        </p:txBody>
      </p:sp>
      <p:pic>
        <p:nvPicPr>
          <p:cNvPr id="11" name="droppedImage.tif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95900" y="7937500"/>
            <a:ext cx="2413000" cy="177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hape 12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lIns="0" tIns="0" rIns="0" bIns="0"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3" name="Shape 13"/>
          <p:cNvSpPr/>
          <p:nvPr>
            <p:ph type="body" idx="1"/>
          </p:nvPr>
        </p:nvSpPr>
        <p:spPr>
          <a:xfrm>
            <a:off x="1270000" y="5029200"/>
            <a:ext cx="10464800" cy="1244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600"/>
            </a:lvl1pPr>
            <a:lvl2pPr marL="0" indent="0" algn="ctr">
              <a:spcBef>
                <a:spcPts val="0"/>
              </a:spcBef>
              <a:buSzTx/>
              <a:buNone/>
              <a:defRPr sz="3600"/>
            </a:lvl2pPr>
            <a:lvl3pPr marL="0" indent="0" algn="ctr">
              <a:spcBef>
                <a:spcPts val="0"/>
              </a:spcBef>
              <a:buSzTx/>
              <a:buNone/>
              <a:defRPr sz="3600"/>
            </a:lvl3pPr>
            <a:lvl4pPr marL="0" indent="0" algn="ctr">
              <a:spcBef>
                <a:spcPts val="0"/>
              </a:spcBef>
              <a:buSzTx/>
              <a:buNone/>
              <a:defRPr sz="3600"/>
            </a:lvl4pPr>
            <a:lvl5pPr marL="0" indent="0" algn="ctr">
              <a:spcBef>
                <a:spcPts val="0"/>
              </a:spcBef>
              <a:buSzTx/>
              <a:buNone/>
              <a:defRPr sz="36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  <a:endParaRPr sz="3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  <a:endParaRPr sz="3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  <a:endParaRPr sz="3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  <a:endParaRPr sz="3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title"/>
          </p:nvPr>
        </p:nvSpPr>
        <p:spPr>
          <a:xfrm>
            <a:off x="635000" y="1524000"/>
            <a:ext cx="5867400" cy="330200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7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0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6" name="Shape 36"/>
          <p:cNvSpPr/>
          <p:nvPr>
            <p:ph type="body" idx="1"/>
          </p:nvPr>
        </p:nvSpPr>
        <p:spPr>
          <a:xfrm>
            <a:off x="635000" y="4902200"/>
            <a:ext cx="5867400" cy="33020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spcBef>
                <a:spcPts val="0"/>
              </a:spcBef>
              <a:buSzTx/>
              <a:buNone/>
              <a:defRPr sz="3400"/>
            </a:lvl1pPr>
            <a:lvl2pPr marL="0" indent="0" algn="ctr">
              <a:spcBef>
                <a:spcPts val="0"/>
              </a:spcBef>
              <a:buSzTx/>
              <a:buNone/>
              <a:defRPr sz="3400"/>
            </a:lvl2pPr>
            <a:lvl3pPr marL="0" indent="0" algn="ctr">
              <a:spcBef>
                <a:spcPts val="0"/>
              </a:spcBef>
              <a:buSzTx/>
              <a:buNone/>
              <a:defRPr sz="3400"/>
            </a:lvl3pPr>
            <a:lvl4pPr marL="0" indent="0" algn="ctr">
              <a:spcBef>
                <a:spcPts val="0"/>
              </a:spcBef>
              <a:buSzTx/>
              <a:buNone/>
              <a:defRPr sz="3400"/>
            </a:lvl4pPr>
            <a:lvl5pPr marL="0" indent="0" algn="ctr">
              <a:spcBef>
                <a:spcPts val="0"/>
              </a:spcBef>
              <a:buSzTx/>
              <a:buNone/>
              <a:defRPr sz="34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One</a:t>
            </a:r>
            <a:endParaRPr sz="34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Two</a:t>
            </a:r>
            <a:endParaRPr sz="34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Three</a:t>
            </a:r>
            <a:endParaRPr sz="34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Four</a:t>
            </a:r>
            <a:endParaRPr sz="34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4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9" name="Shape 39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2" name="Shape 42"/>
          <p:cNvSpPr/>
          <p:nvPr>
            <p:ph type="body" idx="1"/>
          </p:nvPr>
        </p:nvSpPr>
        <p:spPr>
          <a:xfrm>
            <a:off x="1270000" y="2768600"/>
            <a:ext cx="50419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7772400" y="2768600"/>
            <a:ext cx="3962400" cy="5715000"/>
          </a:xfrm>
          <a:prstGeom prst="rect">
            <a:avLst/>
          </a:prstGeom>
        </p:spPr>
        <p:txBody>
          <a:bodyPr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6" name="Shape 1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lIns="0" tIns="0" rIns="0" bIns="0" numCol="2" spcCol="523240" anchor="t"/>
          <a:lstStyle>
            <a:lvl1pPr marL="812120" indent="-494620">
              <a:spcBef>
                <a:spcPts val="3800"/>
              </a:spcBef>
              <a:defRPr sz="3200"/>
            </a:lvl1pPr>
            <a:lvl2pPr marL="1256620" indent="-494620">
              <a:spcBef>
                <a:spcPts val="3800"/>
              </a:spcBef>
              <a:defRPr sz="3200"/>
            </a:lvl2pPr>
            <a:lvl3pPr marL="1701120" indent="-494620">
              <a:spcBef>
                <a:spcPts val="3800"/>
              </a:spcBef>
              <a:defRPr sz="3200"/>
            </a:lvl3pPr>
            <a:lvl4pPr marL="2145620" indent="-494620">
              <a:spcBef>
                <a:spcPts val="3800"/>
              </a:spcBef>
              <a:defRPr sz="3200"/>
            </a:lvl4pPr>
            <a:lvl5pPr marL="2590120" indent="-494620">
              <a:spcBef>
                <a:spcPts val="3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body" idx="1"/>
          </p:nvPr>
        </p:nvSpPr>
        <p:spPr>
          <a:xfrm>
            <a:off x="1270000" y="1270000"/>
            <a:ext cx="10464800" cy="7213600"/>
          </a:xfrm>
          <a:prstGeom prst="rect">
            <a:avLst/>
          </a:prstGeom>
        </p:spPr>
        <p:txBody>
          <a:bodyPr/>
          <a:lstStyle>
            <a:lvl1pPr>
              <a:spcBef>
                <a:spcPts val="4800"/>
              </a:spcBef>
            </a:lvl1pPr>
            <a:lvl2pPr>
              <a:spcBef>
                <a:spcPts val="4800"/>
              </a:spcBef>
            </a:lvl2pPr>
            <a:lvl3pPr>
              <a:spcBef>
                <a:spcPts val="4800"/>
              </a:spcBef>
            </a:lvl3pPr>
            <a:lvl4pPr>
              <a:spcBef>
                <a:spcPts val="4800"/>
              </a:spcBef>
            </a:lvl4pPr>
            <a:lvl5pPr>
              <a:spcBef>
                <a:spcPts val="4800"/>
              </a:spcBef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/>
          <p:nvPr>
            <p:ph type="title"/>
          </p:nvPr>
        </p:nvSpPr>
        <p:spPr>
          <a:xfrm>
            <a:off x="1270000" y="2971800"/>
            <a:ext cx="10464800" cy="381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Refl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7366000"/>
            <a:ext cx="10464800" cy="1701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21950" y="8991470"/>
            <a:ext cx="2527300" cy="851031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-38100" y="8991600"/>
            <a:ext cx="10617200" cy="8382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4" name="Shape 4"/>
          <p:cNvSpPr/>
          <p:nvPr/>
        </p:nvSpPr>
        <p:spPr>
          <a:xfrm>
            <a:off x="-3455" y="9175750"/>
            <a:ext cx="2257054" cy="482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>
                <a:solidFill>
                  <a:srgbClr val="0AC200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600">
                <a:solidFill>
                  <a:srgbClr val="0AC200"/>
                </a:solidFill>
              </a:rPr>
              <a:t>UNCLASSIFIED</a:t>
            </a:r>
          </a:p>
        </p:txBody>
      </p:sp>
      <p:sp>
        <p:nvSpPr>
          <p:cNvPr id="5" name="Shape 5"/>
          <p:cNvSpPr/>
          <p:nvPr>
            <p:ph type="title"/>
          </p:nvPr>
        </p:nvSpPr>
        <p:spPr>
          <a:xfrm>
            <a:off x="1270000" y="254000"/>
            <a:ext cx="10464800" cy="2438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One</a:t>
            </a:r>
            <a:endParaRPr sz="4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Two</a:t>
            </a:r>
            <a:endParaRPr sz="4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Three</a:t>
            </a:r>
            <a:endParaRPr sz="4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Four</a:t>
            </a:r>
            <a:endParaRPr sz="4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</p:sldLayoutIdLst>
  <p:transition spd="med" advClick="1"/>
  <p:txStyles>
    <p:titleStyle>
      <a:lvl1pPr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 sz="84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titleStyle>
    <p:bodyStyle>
      <a:lvl1pPr marL="8890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1pPr>
      <a:lvl2pPr marL="13335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2pPr>
      <a:lvl3pPr marL="17780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3pPr>
      <a:lvl4pPr marL="22225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4pPr>
      <a:lvl5pPr marL="26670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5pPr>
      <a:lvl6pPr marL="30226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6pPr>
      <a:lvl7pPr marL="33782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7pPr>
      <a:lvl8pPr marL="37338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8pPr>
      <a:lvl9pPr marL="4089400" indent="-571500" defTabSz="584200">
        <a:spcBef>
          <a:spcPts val="2400"/>
        </a:spcBef>
        <a:buSzPct val="171000"/>
        <a:buChar char="•"/>
        <a:defRPr sz="4200">
          <a:solidFill>
            <a:srgbClr val="FFFFFF"/>
          </a:solidFill>
          <a:latin typeface="+mn-lt"/>
          <a:ea typeface="+mn-ea"/>
          <a:cs typeface="+mn-cs"/>
          <a:sym typeface="Gill Sans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Gill San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2.jpeg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image" Target="../media/image37.png"/><Relationship Id="rId10" Type="http://schemas.openxmlformats.org/officeDocument/2006/relationships/image" Target="../media/image4.jpe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Relationship Id="rId11" Type="http://schemas.openxmlformats.org/officeDocument/2006/relationships/image" Target="../media/image5.jpeg"/><Relationship Id="rId12" Type="http://schemas.openxmlformats.org/officeDocument/2006/relationships/image" Target="../media/image6.jpe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Social Media and the Revolution in Egypt</a:t>
            </a:r>
          </a:p>
        </p:txBody>
      </p:sp>
      <p:sp>
        <p:nvSpPr>
          <p:cNvPr id="50" name="Shape 5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Maksim Tsvetovat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Information Cascades</a:t>
            </a:r>
          </a:p>
        </p:txBody>
      </p:sp>
      <p:sp>
        <p:nvSpPr>
          <p:cNvPr id="81" name="Shape 81"/>
          <p:cNvSpPr/>
          <p:nvPr>
            <p:ph type="body" idx="1"/>
          </p:nvPr>
        </p:nvSpPr>
        <p:spPr>
          <a:xfrm>
            <a:off x="1270000" y="6134100"/>
            <a:ext cx="10464800" cy="2349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Information can cascade through retweets, and grow exponentially </a:t>
            </a:r>
          </a:p>
        </p:txBody>
      </p:sp>
      <p:pic>
        <p:nvPicPr>
          <p:cNvPr id="82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81400" y="2463800"/>
            <a:ext cx="5842000" cy="3429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Some Statistics</a:t>
            </a:r>
          </a:p>
        </p:txBody>
      </p:sp>
      <p:sp>
        <p:nvSpPr>
          <p:cNvPr id="85" name="Shape 8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Number of followers on Twitter is power-law distributed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Size of information cascades is power-law distributed (most go nowhere)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Result....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 social media outlet that is accessible and completely uncontrollable by authorities. 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1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100">
                <a:solidFill>
                  <a:srgbClr val="FFFFFF"/>
                </a:solidFill>
              </a:rPr>
              <a:t>...only a matter of time...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droppedImage.tiff"/>
          <p:cNvPicPr/>
          <p:nvPr/>
        </p:nvPicPr>
        <p:blipFill>
          <a:blip r:embed="rId2">
            <a:extLst/>
          </a:blip>
          <a:srcRect l="1612" t="0" r="1619" b="0"/>
          <a:stretch>
            <a:fillRect/>
          </a:stretch>
        </p:blipFill>
        <p:spPr>
          <a:xfrm>
            <a:off x="2260600" y="558800"/>
            <a:ext cx="8466667" cy="6350000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3" name="Shape 9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Moldova, 2009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droppedImage.tiff"/>
          <p:cNvPicPr/>
          <p:nvPr/>
        </p:nvPicPr>
        <p:blipFill>
          <a:blip r:embed="rId2">
            <a:extLst/>
          </a:blip>
          <a:srcRect l="0" t="14859" r="0" b="14752"/>
          <a:stretch>
            <a:fillRect/>
          </a:stretch>
        </p:blipFill>
        <p:spPr>
          <a:xfrm>
            <a:off x="2190750" y="327025"/>
            <a:ext cx="8623300" cy="6467475"/>
          </a:xfrm>
          <a:prstGeom prst="rect">
            <a:avLst/>
          </a:prstGeom>
          <a:ln w="25400">
            <a:solidFill>
              <a:srgbClr val="FFFFFF"/>
            </a:solidFill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First Twitter Revolution...</a:t>
            </a:r>
          </a:p>
        </p:txBody>
      </p:sp>
      <p:sp>
        <p:nvSpPr>
          <p:cNvPr id="99" name="Shape 9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Protests organized using </a:t>
            </a:r>
            <a:r>
              <a:rPr i="1" sz="3900">
                <a:solidFill>
                  <a:srgbClr val="FFFFFF"/>
                </a:solidFill>
              </a:rPr>
              <a:t>#pman</a:t>
            </a:r>
            <a:r>
              <a:rPr sz="3900">
                <a:solidFill>
                  <a:srgbClr val="FFFFFF"/>
                </a:solidFill>
              </a:rPr>
              <a:t> hashtag</a:t>
            </a:r>
            <a:endParaRPr sz="39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Leaderless, real-time, free-form</a:t>
            </a:r>
            <a:endParaRPr sz="39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Up to 10,000 people on the streets of Cisenau</a:t>
            </a:r>
            <a:endParaRPr sz="39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100,000s participating online</a:t>
            </a:r>
            <a:endParaRPr sz="39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900">
                <a:solidFill>
                  <a:srgbClr val="FFFFFF"/>
                </a:solidFill>
              </a:rPr>
              <a:t>Results in resignation of president and parliament and new elections 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Lesson learned...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Being in the right place, in the right time, and somewhat well-connected beats careful planning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106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795444"/>
            <a:ext cx="13004801" cy="9807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We were in the right place, in the right time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Collaboration</a:t>
            </a:r>
          </a:p>
        </p:txBody>
      </p:sp>
      <p:pic>
        <p:nvPicPr>
          <p:cNvPr id="53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96400" y="3738478"/>
            <a:ext cx="2806701" cy="2068096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droppedImage.pd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28600" y="3860800"/>
            <a:ext cx="5964702" cy="2019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droppedImage.pdf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606800" y="6844935"/>
            <a:ext cx="5778500" cy="1410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title"/>
          </p:nvPr>
        </p:nvSpPr>
        <p:spPr>
          <a:xfrm>
            <a:off x="1511300" y="127000"/>
            <a:ext cx="9969500" cy="1625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Captured Data</a:t>
            </a:r>
          </a:p>
        </p:txBody>
      </p:sp>
      <p:sp>
        <p:nvSpPr>
          <p:cNvPr id="112" name="Shape 112"/>
          <p:cNvSpPr/>
          <p:nvPr>
            <p:ph type="body" idx="1"/>
          </p:nvPr>
        </p:nvSpPr>
        <p:spPr>
          <a:xfrm>
            <a:off x="317500" y="1917982"/>
            <a:ext cx="12357100" cy="6436925"/>
          </a:xfrm>
          <a:prstGeom prst="rect">
            <a:avLst/>
          </a:prstGeom>
        </p:spPr>
        <p:txBody>
          <a:bodyPr/>
          <a:lstStyle/>
          <a:p>
            <a:pPr lvl="0" marL="350882" indent="-310242">
              <a:lnSpc>
                <a:spcPct val="80000"/>
              </a:lnSpc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Analyzed </a:t>
            </a: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25,000,000 </a:t>
            </a: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relevant </a:t>
            </a: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tweets</a:t>
            </a: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over </a:t>
            </a: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one week</a:t>
            </a:r>
            <a:endParaRPr sz="4200">
              <a:solidFill>
                <a:srgbClr val="FFFFFF"/>
              </a:solidFill>
            </a:endParaRPr>
          </a:p>
          <a:p>
            <a:pPr lvl="0" marL="350882" indent="-310242">
              <a:lnSpc>
                <a:spcPct val="80000"/>
              </a:lnSpc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Identified communities, sub-communities and mass influencers </a:t>
            </a: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related to events in Egypt</a:t>
            </a:r>
            <a:endParaRPr sz="4200">
              <a:solidFill>
                <a:srgbClr val="FFFFFF"/>
              </a:solidFill>
            </a:endParaRPr>
          </a:p>
          <a:p>
            <a:pPr lvl="0" marL="350882" indent="-310242">
              <a:lnSpc>
                <a:spcPct val="80000"/>
              </a:lnSpc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Analyzed </a:t>
            </a: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“who” actively influenced </a:t>
            </a: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discussions causing messages to cascade – or go viral</a:t>
            </a:r>
            <a:endParaRPr sz="4200">
              <a:solidFill>
                <a:srgbClr val="FFFFFF"/>
              </a:solidFill>
            </a:endParaRPr>
          </a:p>
          <a:p>
            <a:pPr lvl="0" marL="350882" indent="-310242">
              <a:lnSpc>
                <a:spcPct val="80000"/>
              </a:lnSpc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Correlated activity to events </a:t>
            </a: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the physical (offline) world</a:t>
            </a:r>
            <a:endParaRPr sz="4200">
              <a:solidFill>
                <a:srgbClr val="FFFFFF"/>
              </a:solidFill>
            </a:endParaRPr>
          </a:p>
          <a:p>
            <a:pPr lvl="0" marL="350882" indent="-310242">
              <a:lnSpc>
                <a:spcPct val="80000"/>
              </a:lnSpc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b="1" sz="38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rPr>
              <a:t>Highlighted profiles of mass influencers </a:t>
            </a:r>
            <a:r>
              <a:rPr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who demonstrated that when they spoke, other people reacted. </a:t>
            </a:r>
          </a:p>
        </p:txBody>
      </p:sp>
      <p:sp>
        <p:nvSpPr>
          <p:cNvPr id="113" name="Shape 113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13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/>
          </p:nvPr>
        </p:nvSpPr>
        <p:spPr>
          <a:xfrm>
            <a:off x="-152400" y="114300"/>
            <a:ext cx="13004800" cy="1625600"/>
          </a:xfrm>
          <a:prstGeom prst="rect">
            <a:avLst/>
          </a:prstGeom>
        </p:spPr>
        <p:txBody>
          <a:bodyPr/>
          <a:lstStyle>
            <a:lvl1pPr>
              <a:defRPr sz="6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00">
                <a:solidFill>
                  <a:srgbClr val="FFFFFF"/>
                </a:solidFill>
              </a:rPr>
              <a:t>Going Viral – Influence in Action</a:t>
            </a:r>
          </a:p>
        </p:txBody>
      </p:sp>
      <p:pic>
        <p:nvPicPr>
          <p:cNvPr id="116" name="egypt influence clust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1893" y="2991555"/>
            <a:ext cx="9804401" cy="6540501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/>
        </p:nvSpPr>
        <p:spPr>
          <a:xfrm>
            <a:off x="-12700" y="1644650"/>
            <a:ext cx="13017500" cy="1358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329565" indent="-288925">
              <a:spcBef>
                <a:spcPts val="1700"/>
              </a:spcBef>
              <a:buClr>
                <a:srgbClr val="000000"/>
              </a:buClr>
              <a:buSzPct val="100000"/>
              <a:buFont typeface="Wingdings"/>
              <a:buChar char="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 larger the node, the greater the reaction to messages</a:t>
            </a:r>
            <a:endParaRPr sz="3600">
              <a:solidFill>
                <a:srgbClr val="FFFFFF"/>
              </a:solidFill>
            </a:endParaRPr>
          </a:p>
          <a:p>
            <a:pPr lvl="0" marL="329565" indent="-288925">
              <a:spcBef>
                <a:spcPts val="1700"/>
              </a:spcBef>
              <a:buClr>
                <a:srgbClr val="000000"/>
              </a:buClr>
              <a:buSzPct val="100000"/>
              <a:buFont typeface="Wingdings"/>
              <a:buChar char=""/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These people influenced action – they spoke, people acted</a:t>
            </a:r>
          </a:p>
        </p:txBody>
      </p:sp>
      <p:sp>
        <p:nvSpPr>
          <p:cNvPr id="118" name="Shape 118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14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8299" y="4079804"/>
            <a:ext cx="13004802" cy="5664201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Shape 121"/>
          <p:cNvSpPr/>
          <p:nvPr/>
        </p:nvSpPr>
        <p:spPr>
          <a:xfrm>
            <a:off x="5030893" y="8105422"/>
            <a:ext cx="762001" cy="431801"/>
          </a:xfrm>
          <a:prstGeom prst="leftArrow">
            <a:avLst>
              <a:gd name="adj1" fmla="val 50000"/>
              <a:gd name="adj2" fmla="val 35292"/>
            </a:avLst>
          </a:prstGeom>
          <a:solidFill>
            <a:srgbClr val="FF2600"/>
          </a:solidFill>
          <a:ln w="25400">
            <a:solidFill>
              <a:srgbClr val="47719C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2" name="Shape 122"/>
          <p:cNvSpPr/>
          <p:nvPr/>
        </p:nvSpPr>
        <p:spPr>
          <a:xfrm>
            <a:off x="3026833" y="8103729"/>
            <a:ext cx="762001" cy="431801"/>
          </a:xfrm>
          <a:prstGeom prst="rightArrow">
            <a:avLst>
              <a:gd name="adj1" fmla="val 50000"/>
              <a:gd name="adj2" fmla="val 35292"/>
            </a:avLst>
          </a:prstGeom>
          <a:solidFill>
            <a:srgbClr val="FF2600"/>
          </a:solidFill>
          <a:ln w="25400">
            <a:solidFill>
              <a:srgbClr val="47719C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3" name="Shape 123"/>
          <p:cNvSpPr/>
          <p:nvPr/>
        </p:nvSpPr>
        <p:spPr>
          <a:xfrm>
            <a:off x="5527604" y="7616331"/>
            <a:ext cx="2832101" cy="139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FF2600"/>
              </a:buClr>
              <a:buFont typeface="Calibri"/>
              <a:defRPr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uFillTx/>
              </a:defRPr>
            </a:pPr>
            <a:r>
              <a:rPr sz="42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Mubarak Resigns</a:t>
            </a:r>
          </a:p>
        </p:txBody>
      </p:sp>
      <p:sp>
        <p:nvSpPr>
          <p:cNvPr id="124" name="Shape 124"/>
          <p:cNvSpPr/>
          <p:nvPr/>
        </p:nvSpPr>
        <p:spPr>
          <a:xfrm>
            <a:off x="1270000" y="7987735"/>
            <a:ext cx="1752600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FF2600"/>
              </a:buClr>
              <a:buFont typeface="Calibri"/>
              <a:defRPr b="1" sz="1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Mubarqk speech – doesn’t resign</a:t>
            </a:r>
          </a:p>
        </p:txBody>
      </p:sp>
      <p:sp>
        <p:nvSpPr>
          <p:cNvPr id="125" name="Shape 125"/>
          <p:cNvSpPr/>
          <p:nvPr>
            <p:ph type="title"/>
          </p:nvPr>
        </p:nvSpPr>
        <p:spPr>
          <a:xfrm>
            <a:off x="-241300" y="-50800"/>
            <a:ext cx="13004800" cy="1625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Activity </a:t>
            </a:r>
            <a:r>
              <a:rPr i="1"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World Events</a:t>
            </a:r>
          </a:p>
        </p:txBody>
      </p:sp>
      <p:sp>
        <p:nvSpPr>
          <p:cNvPr id="126" name="Shape 126"/>
          <p:cNvSpPr/>
          <p:nvPr>
            <p:ph type="body" idx="1"/>
          </p:nvPr>
        </p:nvSpPr>
        <p:spPr>
          <a:xfrm>
            <a:off x="0" y="2387600"/>
            <a:ext cx="13004800" cy="1397000"/>
          </a:xfrm>
          <a:prstGeom prst="rect">
            <a:avLst/>
          </a:prstGeom>
        </p:spPr>
        <p:txBody>
          <a:bodyPr/>
          <a:lstStyle/>
          <a:p>
            <a:pPr lvl="0" marL="160836" indent="-120196">
              <a:buClr>
                <a:srgbClr val="000000"/>
              </a:buClr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Tracked reaction online to events as they happened in the “real” world</a:t>
            </a:r>
            <a:endParaRPr sz="4200">
              <a:solidFill>
                <a:srgbClr val="FFFFFF"/>
              </a:solidFill>
            </a:endParaRPr>
          </a:p>
          <a:p>
            <a:pPr lvl="0" marL="160836" indent="-120196">
              <a:buClr>
                <a:srgbClr val="000000"/>
              </a:buClr>
              <a:buSzPct val="100000"/>
              <a:buFont typeface="Arial"/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Correlated </a:t>
            </a:r>
            <a:r>
              <a:rPr b="1" sz="3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VOLUME           TIME OF DAY / WEEK / MONTH </a:t>
            </a:r>
          </a:p>
        </p:txBody>
      </p:sp>
      <p:sp>
        <p:nvSpPr>
          <p:cNvPr id="127" name="Shape 127"/>
          <p:cNvSpPr/>
          <p:nvPr/>
        </p:nvSpPr>
        <p:spPr>
          <a:xfrm>
            <a:off x="3949700" y="3251200"/>
            <a:ext cx="863600" cy="462845"/>
          </a:xfrm>
          <a:prstGeom prst="rightArrow">
            <a:avLst>
              <a:gd name="adj1" fmla="val 56120"/>
              <a:gd name="adj2" fmla="val 43768"/>
            </a:avLst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25400">
            <a:solidFill>
              <a:srgbClr val="47719C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8" name="Shape 128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15</a:t>
            </a:r>
          </a:p>
        </p:txBody>
      </p:sp>
      <p:sp>
        <p:nvSpPr>
          <p:cNvPr id="129" name="Shape 129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130" name="Shape 130"/>
          <p:cNvSpPr/>
          <p:nvPr/>
        </p:nvSpPr>
        <p:spPr>
          <a:xfrm>
            <a:off x="8890000" y="4356100"/>
            <a:ext cx="1752600" cy="4140200"/>
          </a:xfrm>
          <a:prstGeom prst="rect">
            <a:avLst/>
          </a:prstGeom>
          <a:ln w="25400">
            <a:solidFill>
              <a:srgbClr val="F919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8890000" y="8128000"/>
            <a:ext cx="1752600" cy="381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FF2600"/>
              </a:buClr>
              <a:buFont typeface="Calibri"/>
              <a:defRPr b="1" sz="1800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b="0">
                <a:solidFill>
                  <a:srgbClr val="000000"/>
                </a:solidFill>
                <a:uFillTx/>
              </a:defRPr>
            </a:pPr>
            <a:r>
              <a:rPr b="1">
                <a:solidFill>
                  <a:srgbClr val="FF2600"/>
                </a:solidFill>
                <a:uFill>
                  <a:solidFill>
                    <a:srgbClr val="FF2600"/>
                  </a:solidFill>
                </a:uFill>
              </a:rPr>
              <a:t>Daily Cycle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/>
        </p:nvSpPr>
        <p:spPr>
          <a:xfrm>
            <a:off x="11503377" y="3562773"/>
            <a:ext cx="1501423" cy="2567094"/>
          </a:xfrm>
          <a:prstGeom prst="rect">
            <a:avLst/>
          </a:prstGeom>
          <a:solidFill>
            <a:srgbClr val="FFFFFF"/>
          </a:solidFill>
          <a:ln w="19050">
            <a:round/>
          </a:ln>
          <a:effectLst>
            <a:outerShdw sx="100000" sy="100000" kx="0" ky="0" algn="b" rotWithShape="0" blurRad="63500" dist="0" dir="0">
              <a:srgbClr val="929292">
                <a:alpha val="74996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4" name="Shape 134"/>
          <p:cNvSpPr/>
          <p:nvPr>
            <p:ph type="title"/>
          </p:nvPr>
        </p:nvSpPr>
        <p:spPr>
          <a:xfrm>
            <a:off x="0" y="1193800"/>
            <a:ext cx="13004800" cy="1625600"/>
          </a:xfrm>
          <a:prstGeom prst="rect">
            <a:avLst/>
          </a:prstGeom>
        </p:spPr>
        <p:txBody>
          <a:bodyPr/>
          <a:lstStyle/>
          <a:p>
            <a:pPr lvl="0">
              <a:tabLst>
                <a:tab pos="9893300" algn="l"/>
                <a:tab pos="10452100" algn="l"/>
              </a:tabLst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Online Activity </a:t>
            </a:r>
            <a:r>
              <a:rPr i="1"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sz="8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World Events</a:t>
            </a:r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xfrm>
            <a:off x="647700" y="2489200"/>
            <a:ext cx="12026900" cy="6436925"/>
          </a:xfrm>
          <a:prstGeom prst="rect">
            <a:avLst/>
          </a:prstGeom>
        </p:spPr>
        <p:txBody>
          <a:bodyPr/>
          <a:lstStyle/>
          <a:p>
            <a:pPr lvl="0" marL="383540" indent="-342900">
              <a:buClr>
                <a:srgbClr val="000000"/>
              </a:buClr>
              <a:buSzPct val="100000"/>
              <a:buFont typeface="Wingdings"/>
              <a:buChar char=""/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Correlated </a:t>
            </a:r>
            <a:r>
              <a:rPr b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VOLUME         SPECIFIC EVENTS</a:t>
            </a:r>
          </a:p>
        </p:txBody>
      </p:sp>
      <p:pic>
        <p:nvPicPr>
          <p:cNvPr id="136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3048000"/>
            <a:ext cx="12289085" cy="5943601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5402862" y="2585155"/>
            <a:ext cx="863601" cy="462846"/>
          </a:xfrm>
          <a:prstGeom prst="rightArrow">
            <a:avLst>
              <a:gd name="adj1" fmla="val 56120"/>
              <a:gd name="adj2" fmla="val 43768"/>
            </a:avLst>
          </a:pr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25400">
            <a:solidFill>
              <a:srgbClr val="47719C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16</a:t>
            </a:r>
          </a:p>
        </p:txBody>
      </p:sp>
      <p:sp>
        <p:nvSpPr>
          <p:cNvPr id="139" name="Shape 139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140" name="Shape 140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/>
        </p:nvSpPr>
        <p:spPr>
          <a:xfrm>
            <a:off x="6236829" y="7618166"/>
            <a:ext cx="552450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Justin Bieber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Twitter Followers: 7.4 Million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Generated: 294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0.04</a:t>
            </a:r>
          </a:p>
        </p:txBody>
      </p:sp>
      <p:sp>
        <p:nvSpPr>
          <p:cNvPr id="143" name="Shape 143"/>
          <p:cNvSpPr/>
          <p:nvPr>
            <p:ph type="title"/>
          </p:nvPr>
        </p:nvSpPr>
        <p:spPr>
          <a:xfrm>
            <a:off x="-215900" y="342900"/>
            <a:ext cx="13004800" cy="1625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Most Influential </a:t>
            </a:r>
            <a:r>
              <a:rPr i="1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Most Followed</a:t>
            </a:r>
          </a:p>
        </p:txBody>
      </p:sp>
      <p:pic>
        <p:nvPicPr>
          <p:cNvPr id="144" name="image.png"/>
          <p:cNvPicPr/>
          <p:nvPr/>
        </p:nvPicPr>
        <p:blipFill>
          <a:blip r:embed="rId2">
            <a:extLst/>
          </a:blip>
          <a:srcRect l="0" t="6827" r="0" b="23"/>
          <a:stretch>
            <a:fillRect/>
          </a:stretch>
        </p:blipFill>
        <p:spPr>
          <a:xfrm>
            <a:off x="863600" y="3467100"/>
            <a:ext cx="5793458" cy="329409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32600" y="4095608"/>
            <a:ext cx="5506720" cy="34069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1500" y="6616700"/>
            <a:ext cx="4278489" cy="2788356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Shape 147"/>
          <p:cNvSpPr/>
          <p:nvPr/>
        </p:nvSpPr>
        <p:spPr>
          <a:xfrm>
            <a:off x="1308100" y="2003918"/>
            <a:ext cx="4889500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Wael Ghonim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Twitter Followers: 86,000+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Generated: 3,291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38</a:t>
            </a:r>
          </a:p>
        </p:txBody>
      </p:sp>
      <p:grpSp>
        <p:nvGrpSpPr>
          <p:cNvPr id="150" name="Group 150"/>
          <p:cNvGrpSpPr/>
          <p:nvPr/>
        </p:nvGrpSpPr>
        <p:grpSpPr>
          <a:xfrm>
            <a:off x="7594600" y="2056130"/>
            <a:ext cx="4787900" cy="2057401"/>
            <a:chOff x="0" y="0"/>
            <a:chExt cx="4787900" cy="2057400"/>
          </a:xfrm>
        </p:grpSpPr>
        <p:sp>
          <p:nvSpPr>
            <p:cNvPr id="148" name="Shape 148"/>
            <p:cNvSpPr/>
            <p:nvPr/>
          </p:nvSpPr>
          <p:spPr>
            <a:xfrm>
              <a:off x="0" y="0"/>
              <a:ext cx="4761654" cy="462202"/>
            </a:xfrm>
            <a:prstGeom prst="rect">
              <a:avLst/>
            </a:prstGeom>
            <a:solidFill>
              <a:srgbClr val="CE1C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149" name="Shape 149"/>
            <p:cNvSpPr/>
            <p:nvPr/>
          </p:nvSpPr>
          <p:spPr>
            <a:xfrm>
              <a:off x="0" y="45464"/>
              <a:ext cx="4787900" cy="2011937"/>
            </a:xfrm>
            <a:prstGeom prst="rect">
              <a:avLst/>
            </a:prstGeom>
            <a:noFill/>
            <a:ln w="25400" cap="flat">
              <a:solidFill>
                <a:srgbClr val="1D4871"/>
              </a:solidFill>
              <a:prstDash val="solid"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buClr>
                  <a:srgbClr val="FFFFFF"/>
                </a:buClr>
                <a:buFont typeface="Arial"/>
                <a:defRPr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FFFF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MASS INFLUENCER</a:t>
              </a:r>
              <a:endParaRPr b="1"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defTabSz="800100">
                <a:spcBef>
                  <a:spcPts val="900"/>
                </a:spcBef>
                <a:buClr>
                  <a:srgbClr val="000000"/>
                </a:buClr>
                <a:buFont typeface="Arial"/>
                <a:defRPr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FFFF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@Weddady – Mass Influencer</a:t>
              </a:r>
              <a:endParaRPr b="1"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defTabSz="800100">
                <a:buClr>
                  <a:srgbClr val="000000"/>
                </a:buClr>
                <a:buFont typeface="Arial"/>
                <a:defRPr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FFFF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Twitter Followers: 6,900+</a:t>
              </a:r>
              <a:endParaRPr b="1"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defTabSz="800100">
                <a:buClr>
                  <a:srgbClr val="000000"/>
                </a:buClr>
                <a:buFont typeface="Arial"/>
                <a:defRPr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FFFFFF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uFill>
                    <a:solidFill>
                      <a:srgbClr val="FFFFFF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Reactions Generated: 1,281</a:t>
              </a:r>
              <a:endParaRPr b="1" sz="2200">
                <a:solidFill>
                  <a:srgbClr val="FFFFFF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endParaRPr>
            </a:p>
            <a:p>
              <a:pPr lvl="0" defTabSz="800100">
                <a:buClr>
                  <a:srgbClr val="CE1C00"/>
                </a:buClr>
                <a:buFont typeface="Arial"/>
                <a:defRPr sz="1800">
                  <a:solidFill>
                    <a:srgbClr val="000000"/>
                  </a:solidFill>
                </a:defRPr>
              </a:pPr>
              <a:r>
                <a:rPr b="1" sz="2200">
                  <a:solidFill>
                    <a:srgbClr val="CE1C00"/>
                  </a:solidFill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  <a:uFill>
                    <a:solidFill>
                      <a:srgbClr val="CE1C00"/>
                    </a:solidFill>
                  </a:uFill>
                  <a:latin typeface="Arial"/>
                  <a:ea typeface="Arial"/>
                  <a:cs typeface="Arial"/>
                  <a:sym typeface="Arial"/>
                </a:rPr>
                <a:t>Reactions per 1K followers:  186</a:t>
              </a:r>
            </a:p>
          </p:txBody>
        </p:sp>
      </p:grpSp>
      <p:sp>
        <p:nvSpPr>
          <p:cNvPr id="151" name="Shape 151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17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2" grpId="3"/>
      <p:bldP build="whole" bldLvl="1" animBg="1" rev="0" advAuto="0" spid="150" grpId="1"/>
      <p:bldP build="whole" bldLvl="1" animBg="1" rev="0" advAuto="0" spid="145" grpId="2"/>
      <p:bldP build="whole" bldLvl="1" animBg="1" rev="0" advAuto="0" spid="146" grpId="4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292100" y="2603500"/>
            <a:ext cx="12471400" cy="6210300"/>
          </a:xfrm>
          <a:prstGeom prst="rect">
            <a:avLst/>
          </a:prstGeom>
          <a:gradFill>
            <a:gsLst>
              <a:gs pos="0">
                <a:srgbClr val="094593"/>
              </a:gs>
              <a:gs pos="100000">
                <a:srgbClr val="F8FFF8"/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4" name="Shape 154"/>
          <p:cNvSpPr/>
          <p:nvPr>
            <p:ph type="title"/>
          </p:nvPr>
        </p:nvSpPr>
        <p:spPr>
          <a:xfrm>
            <a:off x="0" y="977900"/>
            <a:ext cx="13004800" cy="16256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Most Influential </a:t>
            </a:r>
            <a:r>
              <a:rPr i="1"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vs </a:t>
            </a:r>
            <a:r>
              <a:rPr sz="6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Most Followed</a:t>
            </a:r>
          </a:p>
        </p:txBody>
      </p:sp>
      <p:sp>
        <p:nvSpPr>
          <p:cNvPr id="155" name="Shape 155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18</a:t>
            </a:r>
          </a:p>
        </p:txBody>
      </p:sp>
      <p:pic>
        <p:nvPicPr>
          <p:cNvPr id="156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68400" y="2445148"/>
            <a:ext cx="13906501" cy="65156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type="title"/>
          </p:nvPr>
        </p:nvSpPr>
        <p:spPr>
          <a:xfrm>
            <a:off x="0" y="-176954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weddady</a:t>
            </a:r>
          </a:p>
        </p:txBody>
      </p:sp>
      <p:pic>
        <p:nvPicPr>
          <p:cNvPr id="159" name="image.png"/>
          <p:cNvPicPr/>
          <p:nvPr/>
        </p:nvPicPr>
        <p:blipFill>
          <a:blip r:embed="rId2">
            <a:extLst/>
          </a:blip>
          <a:srcRect l="0" t="12394" r="0" b="12453"/>
          <a:stretch>
            <a:fillRect/>
          </a:stretch>
        </p:blipFill>
        <p:spPr>
          <a:xfrm>
            <a:off x="647700" y="2273300"/>
            <a:ext cx="11709400" cy="6436925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60"/>
          <p:cNvSpPr/>
          <p:nvPr/>
        </p:nvSpPr>
        <p:spPr>
          <a:xfrm>
            <a:off x="7429500" y="1445542"/>
            <a:ext cx="5435600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5,500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1,808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186</a:t>
            </a:r>
          </a:p>
        </p:txBody>
      </p:sp>
      <p:pic>
        <p:nvPicPr>
          <p:cNvPr id="161" name="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20557" y="5008879"/>
            <a:ext cx="6299201" cy="3987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19</a:t>
            </a:r>
          </a:p>
        </p:txBody>
      </p:sp>
      <p:sp>
        <p:nvSpPr>
          <p:cNvPr id="163" name="Shape 163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164" name="Shape 164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0" grpId="1"/>
      <p:bldP build="whole" bldLvl="1" animBg="1" rev="0" advAuto="0" spid="161" grpId="2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xfrm>
            <a:off x="1270000" y="-127000"/>
            <a:ext cx="10464800" cy="24384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DimaKhatib</a:t>
            </a:r>
          </a:p>
        </p:txBody>
      </p:sp>
      <p:pic>
        <p:nvPicPr>
          <p:cNvPr id="167" name="image.png"/>
          <p:cNvPicPr/>
          <p:nvPr/>
        </p:nvPicPr>
        <p:blipFill>
          <a:blip r:embed="rId2">
            <a:extLst/>
          </a:blip>
          <a:srcRect l="0" t="0" r="0" b="5482"/>
          <a:stretch>
            <a:fillRect/>
          </a:stretch>
        </p:blipFill>
        <p:spPr>
          <a:xfrm>
            <a:off x="1295400" y="1841500"/>
            <a:ext cx="11011183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7340600" y="7222349"/>
            <a:ext cx="5435600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17,396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1,694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97</a:t>
            </a:r>
          </a:p>
        </p:txBody>
      </p:sp>
      <p:pic>
        <p:nvPicPr>
          <p:cNvPr id="169" name="Dima_Khatib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4986" y="5233529"/>
            <a:ext cx="5592517" cy="4194952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Shape 170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20</a:t>
            </a:r>
          </a:p>
        </p:txBody>
      </p:sp>
      <p:sp>
        <p:nvSpPr>
          <p:cNvPr id="171" name="Shape 171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0" y="623146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Deena</a:t>
            </a:r>
          </a:p>
        </p:txBody>
      </p:sp>
      <p:pic>
        <p:nvPicPr>
          <p:cNvPr id="174" name="image.png"/>
          <p:cNvPicPr/>
          <p:nvPr/>
        </p:nvPicPr>
        <p:blipFill>
          <a:blip r:embed="rId2">
            <a:extLst/>
          </a:blip>
          <a:srcRect l="0" t="0" r="0" b="16658"/>
          <a:stretch>
            <a:fillRect/>
          </a:stretch>
        </p:blipFill>
        <p:spPr>
          <a:xfrm>
            <a:off x="1079500" y="1955800"/>
            <a:ext cx="11586916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5"/>
          <p:cNvSpPr/>
          <p:nvPr/>
        </p:nvSpPr>
        <p:spPr>
          <a:xfrm>
            <a:off x="7251700" y="7190175"/>
            <a:ext cx="5765800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888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108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122</a:t>
            </a:r>
          </a:p>
        </p:txBody>
      </p:sp>
      <p:pic>
        <p:nvPicPr>
          <p:cNvPr id="176" name="deena_adel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9604" y="4776328"/>
            <a:ext cx="5592516" cy="4194953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Shape 177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21</a:t>
            </a:r>
          </a:p>
        </p:txBody>
      </p:sp>
      <p:sp>
        <p:nvSpPr>
          <p:cNvPr id="178" name="Shape 178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179" name="Shape 179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0" y="623146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@5orm</a:t>
            </a:r>
          </a:p>
        </p:txBody>
      </p:sp>
      <p:pic>
        <p:nvPicPr>
          <p:cNvPr id="182" name="image.png"/>
          <p:cNvPicPr/>
          <p:nvPr/>
        </p:nvPicPr>
        <p:blipFill>
          <a:blip r:embed="rId2">
            <a:extLst/>
          </a:blip>
          <a:srcRect l="0" t="0" r="0" b="6358"/>
          <a:stretch>
            <a:fillRect/>
          </a:stretch>
        </p:blipFill>
        <p:spPr>
          <a:xfrm>
            <a:off x="1295400" y="1841500"/>
            <a:ext cx="10968285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Shape 183"/>
          <p:cNvSpPr/>
          <p:nvPr/>
        </p:nvSpPr>
        <p:spPr>
          <a:xfrm>
            <a:off x="1422400" y="4060895"/>
            <a:ext cx="5435600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1,938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256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132</a:t>
            </a:r>
          </a:p>
        </p:txBody>
      </p:sp>
      <p:pic>
        <p:nvPicPr>
          <p:cNvPr id="184" name="5or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45635" y="5233529"/>
            <a:ext cx="5592516" cy="4194952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Shape 185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22</a:t>
            </a:r>
          </a:p>
        </p:txBody>
      </p:sp>
      <p:sp>
        <p:nvSpPr>
          <p:cNvPr id="186" name="Shape 186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187" name="Shape 187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8" name="Shape 5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59" name="cov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0400" y="200819"/>
            <a:ext cx="6591300" cy="86510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title"/>
          </p:nvPr>
        </p:nvSpPr>
        <p:spPr>
          <a:xfrm>
            <a:off x="0" y="242146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SaloumehZ</a:t>
            </a:r>
          </a:p>
        </p:txBody>
      </p:sp>
      <p:pic>
        <p:nvPicPr>
          <p:cNvPr id="190" name="image.png"/>
          <p:cNvPicPr/>
          <p:nvPr/>
        </p:nvPicPr>
        <p:blipFill>
          <a:blip r:embed="rId2">
            <a:extLst/>
          </a:blip>
          <a:srcRect l="0" t="0" r="0" b="11694"/>
          <a:stretch>
            <a:fillRect/>
          </a:stretch>
        </p:blipFill>
        <p:spPr>
          <a:xfrm>
            <a:off x="1079500" y="1841500"/>
            <a:ext cx="11430000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Shape 191"/>
          <p:cNvSpPr/>
          <p:nvPr/>
        </p:nvSpPr>
        <p:spPr>
          <a:xfrm>
            <a:off x="1163320" y="3957602"/>
            <a:ext cx="5765801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2,692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990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334</a:t>
            </a:r>
          </a:p>
        </p:txBody>
      </p:sp>
      <p:pic>
        <p:nvPicPr>
          <p:cNvPr id="192" name="SaloumehZ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800" y="5138702"/>
            <a:ext cx="5721210" cy="4292037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93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23</a:t>
            </a:r>
          </a:p>
        </p:txBody>
      </p:sp>
      <p:sp>
        <p:nvSpPr>
          <p:cNvPr id="194" name="Shape 194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195" name="Shape 195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0" y="623146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Farida AE</a:t>
            </a:r>
          </a:p>
        </p:txBody>
      </p:sp>
      <p:pic>
        <p:nvPicPr>
          <p:cNvPr id="198" name="image.png"/>
          <p:cNvPicPr/>
          <p:nvPr/>
        </p:nvPicPr>
        <p:blipFill>
          <a:blip r:embed="rId2">
            <a:extLst/>
          </a:blip>
          <a:srcRect l="0" t="0" r="0" b="13955"/>
          <a:stretch>
            <a:fillRect/>
          </a:stretch>
        </p:blipFill>
        <p:spPr>
          <a:xfrm>
            <a:off x="762000" y="1955800"/>
            <a:ext cx="11941387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99"/>
          <p:cNvSpPr/>
          <p:nvPr/>
        </p:nvSpPr>
        <p:spPr>
          <a:xfrm>
            <a:off x="901700" y="3748475"/>
            <a:ext cx="5981700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1,001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507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506</a:t>
            </a:r>
          </a:p>
        </p:txBody>
      </p:sp>
      <p:pic>
        <p:nvPicPr>
          <p:cNvPr id="200" name="farida9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1511" y="4942275"/>
            <a:ext cx="5983112" cy="4486206"/>
          </a:xfrm>
          <a:prstGeom prst="rect">
            <a:avLst/>
          </a:prstGeom>
          <a:ln w="12700">
            <a:miter lim="400000"/>
          </a:ln>
        </p:spPr>
      </p:pic>
      <p:sp>
        <p:nvSpPr>
          <p:cNvPr id="201" name="Shape 201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24</a:t>
            </a:r>
          </a:p>
        </p:txBody>
      </p:sp>
      <p:sp>
        <p:nvSpPr>
          <p:cNvPr id="202" name="Shape 202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203" name="Shape 203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0" y="77046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Maged Butter</a:t>
            </a:r>
          </a:p>
        </p:txBody>
      </p:sp>
      <p:pic>
        <p:nvPicPr>
          <p:cNvPr id="206" name="image.png"/>
          <p:cNvPicPr/>
          <p:nvPr/>
        </p:nvPicPr>
        <p:blipFill>
          <a:blip r:embed="rId2">
            <a:extLst/>
          </a:blip>
          <a:srcRect l="0" t="0" r="0" b="6233"/>
          <a:stretch>
            <a:fillRect/>
          </a:stretch>
        </p:blipFill>
        <p:spPr>
          <a:xfrm>
            <a:off x="1295400" y="1955800"/>
            <a:ext cx="10979573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Shape 207"/>
          <p:cNvSpPr/>
          <p:nvPr/>
        </p:nvSpPr>
        <p:spPr>
          <a:xfrm>
            <a:off x="1371600" y="4060895"/>
            <a:ext cx="5435600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281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487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1,733</a:t>
            </a:r>
          </a:p>
        </p:txBody>
      </p:sp>
      <p:pic>
        <p:nvPicPr>
          <p:cNvPr id="208" name="MagButter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95400" y="5251591"/>
            <a:ext cx="5592516" cy="4194952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Shape 209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25</a:t>
            </a:r>
          </a:p>
        </p:txBody>
      </p:sp>
      <p:sp>
        <p:nvSpPr>
          <p:cNvPr id="210" name="Shape 210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211" name="Shape 211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0" y="623146"/>
            <a:ext cx="13004800" cy="1652695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Ahmed Fouad</a:t>
            </a:r>
          </a:p>
        </p:txBody>
      </p:sp>
      <p:pic>
        <p:nvPicPr>
          <p:cNvPr id="214" name="image.png"/>
          <p:cNvPicPr/>
          <p:nvPr/>
        </p:nvPicPr>
        <p:blipFill>
          <a:blip r:embed="rId2">
            <a:extLst/>
          </a:blip>
          <a:srcRect l="0" t="0" r="0" b="10823"/>
          <a:stretch>
            <a:fillRect/>
          </a:stretch>
        </p:blipFill>
        <p:spPr>
          <a:xfrm>
            <a:off x="1106311" y="1955800"/>
            <a:ext cx="11248250" cy="7480300"/>
          </a:xfrm>
          <a:prstGeom prst="rect">
            <a:avLst/>
          </a:prstGeom>
          <a:ln w="12700">
            <a:miter lim="400000"/>
          </a:ln>
        </p:spPr>
      </p:pic>
      <p:sp>
        <p:nvSpPr>
          <p:cNvPr id="215" name="Shape 215"/>
          <p:cNvSpPr/>
          <p:nvPr/>
        </p:nvSpPr>
        <p:spPr>
          <a:xfrm>
            <a:off x="1268024" y="4035495"/>
            <a:ext cx="5435601" cy="1155701"/>
          </a:xfrm>
          <a:prstGeom prst="rect">
            <a:avLst/>
          </a:prstGeom>
          <a:solidFill>
            <a:srgbClr val="FFFFFF"/>
          </a:solidFill>
          <a:ln w="254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Twitter Followers: 529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/>
                </a:uFill>
                <a:latin typeface="Calibri"/>
                <a:ea typeface="Calibri"/>
                <a:cs typeface="Calibri"/>
                <a:sym typeface="Calibri"/>
              </a:rPr>
              <a:t>Reactions Generated: 1,229</a:t>
            </a:r>
            <a:endParaRPr b="1" sz="2200">
              <a:effectLst>
                <a:outerShdw sx="100000" sy="100000" kx="0" ky="0" algn="b" rotWithShape="0" blurRad="25400" dist="23998" dir="2700000">
                  <a:srgbClr val="000000">
                    <a:alpha val="31034"/>
                  </a:srgbClr>
                </a:outerShdw>
              </a:effectLst>
              <a:uFill>
                <a:solidFill/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 defTabSz="80010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2,323</a:t>
            </a:r>
          </a:p>
        </p:txBody>
      </p:sp>
      <p:pic>
        <p:nvPicPr>
          <p:cNvPr id="216" name="AhmedFouad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800" y="5231271"/>
            <a:ext cx="5592516" cy="41949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217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26</a:t>
            </a:r>
          </a:p>
        </p:txBody>
      </p:sp>
      <p:sp>
        <p:nvSpPr>
          <p:cNvPr id="218" name="Shape 218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219" name="Shape 219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/>
          <p:nvPr>
            <p:ph type="title"/>
          </p:nvPr>
        </p:nvSpPr>
        <p:spPr>
          <a:xfrm>
            <a:off x="0" y="1193800"/>
            <a:ext cx="13004800" cy="1625600"/>
          </a:xfrm>
          <a:prstGeom prst="rect">
            <a:avLst/>
          </a:prstGeom>
        </p:spPr>
        <p:txBody>
          <a:bodyPr/>
          <a:lstStyle>
            <a:lvl1pPr>
              <a:defRPr i="1" sz="6964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6964">
                <a:solidFill>
                  <a:srgbClr val="FFFFFF"/>
                </a:solidFill>
              </a:rPr>
              <a:t>You say you want a revolution …</a:t>
            </a:r>
          </a:p>
        </p:txBody>
      </p:sp>
      <p:pic>
        <p:nvPicPr>
          <p:cNvPr id="222" name="image.png"/>
          <p:cNvPicPr/>
          <p:nvPr/>
        </p:nvPicPr>
        <p:blipFill>
          <a:blip r:embed="rId2">
            <a:extLst/>
          </a:blip>
          <a:srcRect l="0" t="6851" r="0" b="0"/>
          <a:stretch>
            <a:fillRect/>
          </a:stretch>
        </p:blipFill>
        <p:spPr>
          <a:xfrm>
            <a:off x="4935502" y="4942275"/>
            <a:ext cx="5793459" cy="3294099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223"/>
          <p:cNvSpPr/>
          <p:nvPr/>
        </p:nvSpPr>
        <p:spPr>
          <a:xfrm>
            <a:off x="4502008" y="3061405"/>
            <a:ext cx="4889501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Wael Ghonim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Twitter Followers: 86,000+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Generated: 3,291</a:t>
            </a:r>
            <a:endParaRPr b="1" sz="2200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CE1C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b="1" sz="2200">
                <a:solidFill>
                  <a:srgbClr val="CE1C00"/>
                </a:solidFill>
                <a:uFill>
                  <a:solidFill>
                    <a:srgbClr val="CE1C00"/>
                  </a:solidFill>
                </a:uFill>
                <a:latin typeface="Calibri"/>
                <a:ea typeface="Calibri"/>
                <a:cs typeface="Calibri"/>
                <a:sym typeface="Calibri"/>
              </a:rPr>
              <a:t>Reactions per 1K followers:  38</a:t>
            </a:r>
          </a:p>
        </p:txBody>
      </p:sp>
      <p:pic>
        <p:nvPicPr>
          <p:cNvPr id="224" name="Wael-Ghonim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7133" y="5423464"/>
            <a:ext cx="2178757" cy="2327770"/>
          </a:xfrm>
          <a:prstGeom prst="rect">
            <a:avLst/>
          </a:prstGeom>
          <a:ln>
            <a:solidFill>
              <a:srgbClr val="919191"/>
            </a:solidFill>
            <a:miter lim="400000"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</p:pic>
      <p:sp>
        <p:nvSpPr>
          <p:cNvPr id="225" name="Shape 225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27</a:t>
            </a:r>
          </a:p>
        </p:txBody>
      </p:sp>
      <p:sp>
        <p:nvSpPr>
          <p:cNvPr id="226" name="Shape 226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227" name="Shape 227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How do we do this?</a:t>
            </a:r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3804355" y="3741137"/>
            <a:ext cx="727006" cy="349957"/>
          </a:xfrm>
          <a:prstGeom prst="rightArrow">
            <a:avLst>
              <a:gd name="adj1" fmla="val 50000"/>
              <a:gd name="adj2" fmla="val 35158"/>
            </a:avLst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000000"/>
              </a:gs>
            </a:gsLst>
            <a:lin ang="2700000"/>
          </a:gradFill>
          <a:ln>
            <a:solidFill>
              <a:srgbClr val="C2E2E5"/>
            </a:solidFill>
            <a:miter lim="400000"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2" name="Shape 232"/>
          <p:cNvSpPr/>
          <p:nvPr/>
        </p:nvSpPr>
        <p:spPr>
          <a:xfrm>
            <a:off x="7787075" y="3741137"/>
            <a:ext cx="727006" cy="349957"/>
          </a:xfrm>
          <a:prstGeom prst="rightArrow">
            <a:avLst>
              <a:gd name="adj1" fmla="val 50000"/>
              <a:gd name="adj2" fmla="val 35158"/>
            </a:avLst>
          </a:prstGeom>
          <a:gradFill>
            <a:gsLst>
              <a:gs pos="0">
                <a:srgbClr val="000000"/>
              </a:gs>
              <a:gs pos="50000">
                <a:srgbClr val="000000"/>
              </a:gs>
              <a:gs pos="100000">
                <a:srgbClr val="000000"/>
              </a:gs>
            </a:gsLst>
            <a:lin ang="2700000"/>
          </a:gradFill>
          <a:ln>
            <a:solidFill>
              <a:srgbClr val="C2E2E5"/>
            </a:solidFill>
            <a:miter lim="400000"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235" name="Group 235"/>
          <p:cNvGrpSpPr/>
          <p:nvPr/>
        </p:nvGrpSpPr>
        <p:grpSpPr>
          <a:xfrm>
            <a:off x="666044" y="3429564"/>
            <a:ext cx="3404730" cy="977901"/>
            <a:chOff x="0" y="0"/>
            <a:chExt cx="3404729" cy="977900"/>
          </a:xfrm>
        </p:grpSpPr>
        <p:sp>
          <p:nvSpPr>
            <p:cNvPr id="233" name="Shape 233"/>
            <p:cNvSpPr/>
            <p:nvPr/>
          </p:nvSpPr>
          <p:spPr>
            <a:xfrm>
              <a:off x="0" y="0"/>
              <a:ext cx="3404730" cy="977900"/>
            </a:xfrm>
            <a:prstGeom prst="rect">
              <a:avLst/>
            </a:prstGeom>
            <a:gradFill flip="none" rotWithShape="1">
              <a:gsLst>
                <a:gs pos="0">
                  <a:srgbClr val="161C65"/>
                </a:gs>
                <a:gs pos="39999">
                  <a:srgbClr val="E1F0F2"/>
                </a:gs>
                <a:gs pos="100000">
                  <a:srgbClr val="9AD0D6"/>
                </a:gs>
              </a:gsLst>
              <a:lin ang="0" scaled="0"/>
            </a:gradFill>
            <a:ln w="19050" cap="flat">
              <a:noFill/>
              <a:round/>
            </a:ln>
            <a:effectLst>
              <a:outerShdw sx="100000" sy="100000" kx="0" ky="0" algn="b" rotWithShape="0" blurRad="63500" dist="38100" dir="2700000">
                <a:srgbClr val="929292">
                  <a:alpha val="39997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34" name="Shape 234"/>
            <p:cNvSpPr/>
            <p:nvPr/>
          </p:nvSpPr>
          <p:spPr>
            <a:xfrm>
              <a:off x="4515" y="115428"/>
              <a:ext cx="3390901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buClr>
                  <a:srgbClr val="FFFFFF"/>
                </a:buClr>
                <a:buFont typeface="Calibri"/>
                <a:defRPr>
                  <a:solidFill>
                    <a:srgbClr val="000000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4200">
                  <a:uFill>
                    <a:solidFill/>
                  </a:uFill>
                </a:rPr>
                <a:t>Identify</a:t>
              </a:r>
            </a:p>
          </p:txBody>
        </p:sp>
      </p:grpSp>
      <p:grpSp>
        <p:nvGrpSpPr>
          <p:cNvPr id="238" name="Group 238"/>
          <p:cNvGrpSpPr/>
          <p:nvPr/>
        </p:nvGrpSpPr>
        <p:grpSpPr>
          <a:xfrm>
            <a:off x="4546600" y="3416017"/>
            <a:ext cx="3467100" cy="977901"/>
            <a:chOff x="0" y="0"/>
            <a:chExt cx="3467100" cy="977900"/>
          </a:xfrm>
        </p:grpSpPr>
        <p:sp>
          <p:nvSpPr>
            <p:cNvPr id="236" name="Shape 236"/>
            <p:cNvSpPr/>
            <p:nvPr/>
          </p:nvSpPr>
          <p:spPr>
            <a:xfrm>
              <a:off x="0" y="0"/>
              <a:ext cx="3467100" cy="977900"/>
            </a:xfrm>
            <a:prstGeom prst="rect">
              <a:avLst/>
            </a:prstGeom>
            <a:gradFill flip="none" rotWithShape="1">
              <a:gsLst>
                <a:gs pos="0">
                  <a:srgbClr val="161C65"/>
                </a:gs>
                <a:gs pos="39999">
                  <a:srgbClr val="E1F0F2"/>
                </a:gs>
                <a:gs pos="100000">
                  <a:srgbClr val="9AD0D6"/>
                </a:gs>
              </a:gsLst>
              <a:lin ang="0" scaled="0"/>
            </a:gradFill>
            <a:ln w="19050" cap="flat">
              <a:noFill/>
              <a:round/>
            </a:ln>
            <a:effectLst>
              <a:outerShdw sx="100000" sy="100000" kx="0" ky="0" algn="b" rotWithShape="0" blurRad="63500" dist="38100" dir="2700000">
                <a:srgbClr val="929292">
                  <a:alpha val="39997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37" name="Shape 237"/>
            <p:cNvSpPr/>
            <p:nvPr/>
          </p:nvSpPr>
          <p:spPr>
            <a:xfrm>
              <a:off x="0" y="115429"/>
              <a:ext cx="3467100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buClr>
                  <a:srgbClr val="FFFFFF"/>
                </a:buClr>
                <a:buFont typeface="Calibri"/>
                <a:defRPr>
                  <a:solidFill>
                    <a:srgbClr val="000000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4200">
                  <a:uFill>
                    <a:solidFill/>
                  </a:uFill>
                </a:rPr>
                <a:t>Activate</a:t>
              </a:r>
            </a:p>
          </p:txBody>
        </p:sp>
      </p:grpSp>
      <p:grpSp>
        <p:nvGrpSpPr>
          <p:cNvPr id="241" name="Group 241"/>
          <p:cNvGrpSpPr/>
          <p:nvPr/>
        </p:nvGrpSpPr>
        <p:grpSpPr>
          <a:xfrm>
            <a:off x="8541173" y="3429564"/>
            <a:ext cx="3467101" cy="977901"/>
            <a:chOff x="0" y="0"/>
            <a:chExt cx="3467100" cy="977900"/>
          </a:xfrm>
        </p:grpSpPr>
        <p:sp>
          <p:nvSpPr>
            <p:cNvPr id="239" name="Shape 239"/>
            <p:cNvSpPr/>
            <p:nvPr/>
          </p:nvSpPr>
          <p:spPr>
            <a:xfrm>
              <a:off x="0" y="0"/>
              <a:ext cx="3467100" cy="977900"/>
            </a:xfrm>
            <a:prstGeom prst="rect">
              <a:avLst/>
            </a:prstGeom>
            <a:gradFill flip="none" rotWithShape="1">
              <a:gsLst>
                <a:gs pos="0">
                  <a:srgbClr val="161C65"/>
                </a:gs>
                <a:gs pos="39999">
                  <a:srgbClr val="E1F0F2"/>
                </a:gs>
                <a:gs pos="100000">
                  <a:srgbClr val="9AD0D6"/>
                </a:gs>
              </a:gsLst>
              <a:lin ang="0" scaled="0"/>
            </a:gradFill>
            <a:ln w="19050" cap="flat">
              <a:noFill/>
              <a:round/>
            </a:ln>
            <a:effectLst>
              <a:outerShdw sx="100000" sy="100000" kx="0" ky="0" algn="b" rotWithShape="0" blurRad="63500" dist="38100" dir="2700000">
                <a:srgbClr val="929292">
                  <a:alpha val="39997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40" name="Shape 240"/>
            <p:cNvSpPr/>
            <p:nvPr/>
          </p:nvSpPr>
          <p:spPr>
            <a:xfrm>
              <a:off x="0" y="115428"/>
              <a:ext cx="3467100" cy="7493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buClr>
                  <a:srgbClr val="FFFFFF"/>
                </a:buClr>
                <a:buFont typeface="Calibri"/>
                <a:defRPr>
                  <a:solidFill>
                    <a:srgbClr val="000000"/>
                  </a:solidFill>
                  <a:uFill>
                    <a:solidFill/>
                  </a:u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uFillTx/>
                </a:defRPr>
              </a:pPr>
              <a:r>
                <a:rPr sz="4200">
                  <a:uFill>
                    <a:solidFill/>
                  </a:uFill>
                </a:rPr>
                <a:t>Measure</a:t>
              </a:r>
            </a:p>
          </p:txBody>
        </p:sp>
      </p:grpSp>
      <p:sp>
        <p:nvSpPr>
          <p:cNvPr id="242" name="Shape 242"/>
          <p:cNvSpPr/>
          <p:nvPr/>
        </p:nvSpPr>
        <p:spPr>
          <a:xfrm>
            <a:off x="634435" y="4445000"/>
            <a:ext cx="3136901" cy="3187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Gather massive amounts of data from postings, comments, and tweets in real-time (or any other web/enterprise data source).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Identify relevant Mass Influencers</a:t>
            </a:r>
          </a:p>
        </p:txBody>
      </p:sp>
      <p:sp>
        <p:nvSpPr>
          <p:cNvPr id="243" name="Shape 243"/>
          <p:cNvSpPr/>
          <p:nvPr/>
        </p:nvSpPr>
        <p:spPr>
          <a:xfrm>
            <a:off x="4687146" y="4445000"/>
            <a:ext cx="3365501" cy="284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Engage Mass Influencers through: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0640">
              <a:buClr>
                <a:srgbClr val="000000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Information Operations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(government)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0640">
              <a:buClr>
                <a:srgbClr val="000000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Marketing Campaign (commercial)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40640">
              <a:buClr>
                <a:srgbClr val="000000"/>
              </a:buClr>
              <a:buSzPct val="100000"/>
              <a:buFont typeface="Arial"/>
              <a:buChar char="•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Grassroots Activation (political)</a:t>
            </a:r>
          </a:p>
        </p:txBody>
      </p:sp>
      <p:sp>
        <p:nvSpPr>
          <p:cNvPr id="244" name="Shape 244"/>
          <p:cNvSpPr/>
          <p:nvPr/>
        </p:nvSpPr>
        <p:spPr>
          <a:xfrm>
            <a:off x="8554720" y="4616450"/>
            <a:ext cx="3365501" cy="2844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Measure the impact of the campaign – engagement, sales, sentiment, conversion, donations, etc..</a:t>
            </a: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endParaRPr sz="2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Measure message cascades, diffusion, volume and correlate to offline events</a:t>
            </a:r>
          </a:p>
        </p:txBody>
      </p:sp>
      <p:grpSp>
        <p:nvGrpSpPr>
          <p:cNvPr id="247" name="Group 247"/>
          <p:cNvGrpSpPr/>
          <p:nvPr/>
        </p:nvGrpSpPr>
        <p:grpSpPr>
          <a:xfrm>
            <a:off x="4435686" y="7638062"/>
            <a:ext cx="3701628" cy="1275645"/>
            <a:chOff x="0" y="0"/>
            <a:chExt cx="3701626" cy="1275644"/>
          </a:xfrm>
        </p:grpSpPr>
        <p:pic>
          <p:nvPicPr>
            <p:cNvPr id="245" name="agent209logo2 copy.jp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3639265" cy="127564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6" name="Shape 246"/>
            <p:cNvSpPr/>
            <p:nvPr/>
          </p:nvSpPr>
          <p:spPr>
            <a:xfrm>
              <a:off x="3447626" y="465102"/>
              <a:ext cx="254001" cy="40414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63500" dist="0" dir="0">
                <a:srgbClr val="929292">
                  <a:alpha val="74996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48" name="Shape 248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9</a:t>
            </a:r>
          </a:p>
        </p:txBody>
      </p:sp>
      <p:sp>
        <p:nvSpPr>
          <p:cNvPr id="249" name="Shape 249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  <p:sp>
        <p:nvSpPr>
          <p:cNvPr id="250" name="Shape 250"/>
          <p:cNvSpPr/>
          <p:nvPr/>
        </p:nvSpPr>
        <p:spPr>
          <a:xfrm>
            <a:off x="1369162" y="501650"/>
            <a:ext cx="10012476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 marL="187847" marR="187847" defTabSz="6477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i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DeepMile uses Agent209, a proprietary </a:t>
            </a:r>
            <a:endParaRPr i="1"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187847" marR="187847" defTabSz="6477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i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social influence tool to identify, activate and </a:t>
            </a:r>
            <a:endParaRPr i="1" sz="42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lvl="0" marL="187847" marR="187847" defTabSz="64770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i="1" sz="42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measure influencers 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after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click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7" grpId="1"/>
      <p:bldP build="whole" bldLvl="1" animBg="1" rev="0" advAuto="0" spid="231" grpId="4"/>
      <p:bldP build="whole" bldLvl="1" animBg="1" rev="0" advAuto="0" spid="243" grpId="6"/>
      <p:bldP build="whole" bldLvl="1" animBg="1" rev="0" advAuto="0" spid="241" grpId="7"/>
      <p:bldP build="whole" bldLvl="1" animBg="1" rev="0" advAuto="0" spid="244" grpId="8"/>
      <p:bldP build="whole" bldLvl="1" animBg="1" rev="0" advAuto="0" spid="238" grpId="5"/>
      <p:bldP build="whole" bldLvl="1" animBg="1" rev="0" advAuto="0" spid="235" grpId="2"/>
      <p:bldP build="whole" bldLvl="1" animBg="1" rev="0" advAuto="0" spid="242" grpId="3"/>
      <p:bldP build="whole" bldLvl="1" animBg="1" rev="0" advAuto="0" spid="232" grpId="9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title"/>
          </p:nvPr>
        </p:nvSpPr>
        <p:spPr>
          <a:xfrm>
            <a:off x="647700" y="0"/>
            <a:ext cx="11709400" cy="2406792"/>
          </a:xfrm>
          <a:prstGeom prst="rect">
            <a:avLst/>
          </a:prstGeom>
        </p:spPr>
        <p:txBody>
          <a:bodyPr/>
          <a:lstStyle>
            <a:lvl1pPr>
              <a:defRPr i="1"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5600">
                <a:solidFill>
                  <a:srgbClr val="FFFFFF"/>
                </a:solidFill>
              </a:rPr>
              <a:t>Looking Up the Magician’s Sleeve</a:t>
            </a:r>
          </a:p>
        </p:txBody>
      </p:sp>
      <p:sp>
        <p:nvSpPr>
          <p:cNvPr id="253" name="Shape 253"/>
          <p:cNvSpPr/>
          <p:nvPr>
            <p:ph type="body" idx="1"/>
          </p:nvPr>
        </p:nvSpPr>
        <p:spPr>
          <a:xfrm>
            <a:off x="1612900" y="889000"/>
            <a:ext cx="11493500" cy="4279900"/>
          </a:xfrm>
          <a:prstGeom prst="rect">
            <a:avLst/>
          </a:prstGeom>
        </p:spPr>
        <p:txBody>
          <a:bodyPr/>
          <a:lstStyle>
            <a:lvl1pPr marL="383540" indent="-342900">
              <a:lnSpc>
                <a:spcPct val="80000"/>
              </a:lnSpc>
              <a:buClr>
                <a:srgbClr val="000000"/>
              </a:buClr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Continuous Data Collection – Entire “Twitterverse” and other Targeted Social Media (Blogosphere, etc.)</a:t>
            </a:r>
          </a:p>
        </p:txBody>
      </p:sp>
      <p:pic>
        <p:nvPicPr>
          <p:cNvPr id="254" name="blogge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800" y="6226951"/>
            <a:ext cx="742809" cy="7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deliciou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93800" y="5452533"/>
            <a:ext cx="742809" cy="7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facebook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93800" y="6969759"/>
            <a:ext cx="742809" cy="7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flickr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55800" y="5886026"/>
            <a:ext cx="742809" cy="7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myspac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018453" y="7403253"/>
            <a:ext cx="736601" cy="7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twitter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009422" y="6644640"/>
            <a:ext cx="736601" cy="72474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yahoo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55800" y="5127413"/>
            <a:ext cx="742809" cy="7247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youtub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193800" y="4693920"/>
            <a:ext cx="742809" cy="72474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4" name="Group 264"/>
          <p:cNvGrpSpPr/>
          <p:nvPr/>
        </p:nvGrpSpPr>
        <p:grpSpPr>
          <a:xfrm>
            <a:off x="4330700" y="4762500"/>
            <a:ext cx="3136900" cy="3136900"/>
            <a:chOff x="0" y="0"/>
            <a:chExt cx="3136900" cy="3136900"/>
          </a:xfrm>
        </p:grpSpPr>
        <p:sp>
          <p:nvSpPr>
            <p:cNvPr id="262" name="Shape 262"/>
            <p:cNvSpPr/>
            <p:nvPr/>
          </p:nvSpPr>
          <p:spPr>
            <a:xfrm>
              <a:off x="0" y="0"/>
              <a:ext cx="3136900" cy="31369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800" y="0"/>
                  </a:moveTo>
                  <a:cubicBezTo>
                    <a:pt x="4835" y="0"/>
                    <a:pt x="0" y="1518"/>
                    <a:pt x="0" y="3391"/>
                  </a:cubicBezTo>
                  <a:lnTo>
                    <a:pt x="0" y="18209"/>
                  </a:lnTo>
                  <a:cubicBezTo>
                    <a:pt x="0" y="20082"/>
                    <a:pt x="4835" y="21600"/>
                    <a:pt x="10800" y="21600"/>
                  </a:cubicBezTo>
                  <a:cubicBezTo>
                    <a:pt x="16765" y="21600"/>
                    <a:pt x="21600" y="20082"/>
                    <a:pt x="21600" y="18209"/>
                  </a:cubicBezTo>
                  <a:lnTo>
                    <a:pt x="21600" y="3391"/>
                  </a:lnTo>
                  <a:cubicBezTo>
                    <a:pt x="21600" y="1518"/>
                    <a:pt x="16765" y="0"/>
                    <a:pt x="10800" y="0"/>
                  </a:cubicBezTo>
                  <a:close/>
                </a:path>
              </a:pathLst>
            </a:custGeom>
            <a:solidFill>
              <a:srgbClr val="FFCA00"/>
            </a:solidFill>
            <a:ln w="12700" cap="flat">
              <a:noFill/>
              <a:miter lim="400000"/>
            </a:ln>
            <a:effectLst>
              <a:outerShdw sx="100000" sy="100000" kx="0" ky="0" algn="b" rotWithShape="0" blurRad="76200" dist="0" dir="18900000">
                <a:srgbClr val="000000">
                  <a:alpha val="80000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263" name="Shape 263"/>
            <p:cNvSpPr/>
            <p:nvPr/>
          </p:nvSpPr>
          <p:spPr>
            <a:xfrm>
              <a:off x="0" y="499321"/>
              <a:ext cx="3136900" cy="493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1929"/>
                    <a:pt x="4835" y="21600"/>
                    <a:pt x="10800" y="21600"/>
                  </a:cubicBezTo>
                  <a:cubicBezTo>
                    <a:pt x="16765" y="21600"/>
                    <a:pt x="21600" y="11929"/>
                    <a:pt x="21600" y="0"/>
                  </a:cubicBezTo>
                </a:path>
              </a:pathLst>
            </a:cu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65" name="Shape 265"/>
          <p:cNvSpPr/>
          <p:nvPr/>
        </p:nvSpPr>
        <p:spPr>
          <a:xfrm>
            <a:off x="1934915" y="5054600"/>
            <a:ext cx="2400019" cy="1282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6" name="Shape 266"/>
          <p:cNvSpPr/>
          <p:nvPr/>
        </p:nvSpPr>
        <p:spPr>
          <a:xfrm>
            <a:off x="1934915" y="5816600"/>
            <a:ext cx="2400019" cy="520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7" name="Shape 267"/>
          <p:cNvSpPr/>
          <p:nvPr/>
        </p:nvSpPr>
        <p:spPr>
          <a:xfrm>
            <a:off x="2693529" y="5486400"/>
            <a:ext cx="1533032" cy="800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6427" y="0"/>
                </a:lnTo>
                <a:lnTo>
                  <a:pt x="6427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8" name="Shape 268"/>
          <p:cNvSpPr/>
          <p:nvPr/>
        </p:nvSpPr>
        <p:spPr>
          <a:xfrm>
            <a:off x="2693529" y="6248400"/>
            <a:ext cx="1533032" cy="38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69" name="Shape 269"/>
          <p:cNvSpPr/>
          <p:nvPr/>
        </p:nvSpPr>
        <p:spPr>
          <a:xfrm flipH="1" rot="10800000">
            <a:off x="1934915" y="6337300"/>
            <a:ext cx="2400019" cy="2483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0" name="Shape 270"/>
          <p:cNvSpPr/>
          <p:nvPr/>
        </p:nvSpPr>
        <p:spPr>
          <a:xfrm flipH="1" rot="10800000">
            <a:off x="1934915" y="6337300"/>
            <a:ext cx="2400019" cy="990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625" y="0"/>
                </a:lnTo>
                <a:lnTo>
                  <a:pt x="10625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1" name="Shape 271"/>
          <p:cNvSpPr/>
          <p:nvPr/>
        </p:nvSpPr>
        <p:spPr>
          <a:xfrm flipH="1" rot="10800000">
            <a:off x="2759004" y="6337300"/>
            <a:ext cx="1575930" cy="1422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2" name="Shape 272"/>
          <p:cNvSpPr/>
          <p:nvPr/>
        </p:nvSpPr>
        <p:spPr>
          <a:xfrm flipH="1" rot="10800000">
            <a:off x="2749973" y="6337300"/>
            <a:ext cx="1584961" cy="673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10800" y="0"/>
                </a:lnTo>
                <a:lnTo>
                  <a:pt x="10800" y="21600"/>
                </a:lnTo>
                <a:lnTo>
                  <a:pt x="21600" y="21600"/>
                </a:lnTo>
              </a:path>
            </a:pathLst>
          </a:custGeom>
          <a:ln w="12700">
            <a:miter lim="400000"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73" name="ANd9GcT5JV4mbdll7ojxydFXSMZd_lEPfggVmludhWK1TiTLpoJMG0mz.jpg"/>
          <p:cNvPicPr/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9238826" y="4797778"/>
            <a:ext cx="3007361" cy="3075094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274"/>
          <p:cNvSpPr/>
          <p:nvPr/>
        </p:nvSpPr>
        <p:spPr>
          <a:xfrm flipV="1">
            <a:off x="7480300" y="6335324"/>
            <a:ext cx="1761067" cy="4517"/>
          </a:xfrm>
          <a:prstGeom prst="line">
            <a:avLst/>
          </a:prstGeom>
          <a:ln w="76200">
            <a:solidFill/>
            <a:round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75" name="Shape 275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30</a:t>
            </a:r>
          </a:p>
        </p:txBody>
      </p:sp>
      <p:sp>
        <p:nvSpPr>
          <p:cNvPr id="276" name="Shape 276"/>
          <p:cNvSpPr/>
          <p:nvPr/>
        </p:nvSpPr>
        <p:spPr>
          <a:xfrm>
            <a:off x="8192346" y="88053"/>
            <a:ext cx="4724401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 algn="r">
              <a:buClr>
                <a:srgbClr val="FFFFFF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uFill>
                  <a:solidFill>
                    <a:srgbClr val="FFFFFF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</a:rPr>
              <a:t>UNCLASSIFIED</a:t>
            </a:r>
          </a:p>
        </p:txBody>
      </p:sp>
      <p:sp>
        <p:nvSpPr>
          <p:cNvPr id="277" name="Shape 277"/>
          <p:cNvSpPr/>
          <p:nvPr/>
        </p:nvSpPr>
        <p:spPr>
          <a:xfrm>
            <a:off x="0" y="9186898"/>
            <a:ext cx="4724400" cy="30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55751" marR="55751">
              <a:buClr>
                <a:srgbClr val="AB1500"/>
              </a:buClr>
              <a:buFont typeface="Arial"/>
              <a:tabLst>
                <a:tab pos="1079500" algn="l"/>
                <a:tab pos="2108200" algn="l"/>
                <a:tab pos="3136900" algn="l"/>
                <a:tab pos="4178300" algn="l"/>
                <a:tab pos="5257800" algn="l"/>
              </a:tabLst>
              <a:def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400">
                <a:solidFill>
                  <a:srgbClr val="AB1500"/>
                </a:solidFill>
                <a:uFill>
                  <a:solidFill>
                    <a:srgbClr val="AB1500"/>
                  </a:solidFill>
                </a:uFill>
              </a:rPr>
              <a:t>UNCLASSIFIED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after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after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72" grpId="6"/>
      <p:bldP build="whole" bldLvl="1" animBg="1" rev="0" advAuto="0" spid="270" grpId="7"/>
      <p:bldP build="whole" bldLvl="1" animBg="1" rev="0" advAuto="0" spid="265" grpId="1"/>
      <p:bldP build="whole" bldLvl="1" animBg="1" rev="0" advAuto="0" spid="269" grpId="5"/>
      <p:bldP build="whole" bldLvl="1" animBg="1" rev="0" advAuto="0" spid="271" grpId="8"/>
      <p:bldP build="whole" bldLvl="1" animBg="1" rev="0" advAuto="0" spid="264" grpId="9"/>
      <p:bldP build="whole" bldLvl="1" animBg="1" rev="0" advAuto="0" spid="268" grpId="4"/>
      <p:bldP build="whole" bldLvl="1" animBg="1" rev="0" advAuto="0" spid="274" grpId="10"/>
      <p:bldP build="whole" bldLvl="1" animBg="1" rev="0" advAuto="0" spid="273" grpId="11"/>
      <p:bldP build="whole" bldLvl="1" animBg="1" rev="0" advAuto="0" spid="267" grpId="2"/>
      <p:bldP build="whole" bldLvl="1" animBg="1" rev="0" advAuto="0" spid="266" grpId="3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Continuous Collection</a:t>
            </a:r>
          </a:p>
        </p:txBody>
      </p:sp>
      <p:sp>
        <p:nvSpPr>
          <p:cNvPr id="280" name="Shape 280"/>
          <p:cNvSpPr/>
          <p:nvPr/>
        </p:nvSpPr>
        <p:spPr>
          <a:xfrm>
            <a:off x="3327400" y="2451100"/>
            <a:ext cx="6350001" cy="635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fill="norm" stroke="1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</a:path>
            </a:pathLst>
          </a:custGeom>
          <a:gradFill>
            <a:gsLst>
              <a:gs pos="0">
                <a:srgbClr val="0066C1"/>
              </a:gs>
              <a:gs pos="100000">
                <a:srgbClr val="094593"/>
              </a:gs>
            </a:gsLst>
            <a:lin ang="5400000"/>
          </a:gradFill>
          <a:ln w="38100">
            <a:solidFill>
              <a:srgbClr val="FFFFFF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81" name="Shape 281"/>
          <p:cNvSpPr/>
          <p:nvPr/>
        </p:nvSpPr>
        <p:spPr>
          <a:xfrm flipV="1">
            <a:off x="6502400" y="3441699"/>
            <a:ext cx="2273300" cy="2438402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2" name="Shape 282"/>
          <p:cNvSpPr/>
          <p:nvPr/>
        </p:nvSpPr>
        <p:spPr>
          <a:xfrm flipV="1">
            <a:off x="6502400" y="3657600"/>
            <a:ext cx="2476501" cy="2222500"/>
          </a:xfrm>
          <a:prstGeom prst="line">
            <a:avLst/>
          </a:prstGeom>
          <a:ln w="63500">
            <a:solidFill>
              <a:srgbClr val="FFFFFF"/>
            </a:solidFill>
            <a:miter lim="400000"/>
          </a:ln>
        </p:spPr>
        <p:txBody>
          <a:bodyPr lIns="0" tIns="0" rIns="0" bIns="0" anchor="ctr"/>
          <a:lstStyle/>
          <a:p>
            <a:pPr lvl="0"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83" name="Shape 283"/>
          <p:cNvSpPr/>
          <p:nvPr/>
        </p:nvSpPr>
        <p:spPr>
          <a:xfrm>
            <a:off x="8818246" y="2819400"/>
            <a:ext cx="3333453" cy="1054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Narrow-Deep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100% of narrow slices</a:t>
            </a:r>
          </a:p>
        </p:txBody>
      </p:sp>
      <p:sp>
        <p:nvSpPr>
          <p:cNvPr id="284" name="Shape 284"/>
          <p:cNvSpPr/>
          <p:nvPr/>
        </p:nvSpPr>
        <p:spPr>
          <a:xfrm>
            <a:off x="640611" y="2908300"/>
            <a:ext cx="3280322" cy="1384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Wide-Shallow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3-5% of</a:t>
            </a:r>
            <a:endParaRPr sz="23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2300">
                <a:solidFill>
                  <a:srgbClr val="FFFFFF"/>
                </a:solidFill>
              </a:rPr>
              <a:t>EVERYTHING</a:t>
            </a:r>
          </a:p>
        </p:txBody>
      </p:sp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What do we have?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~ 500 million tweets, wide-shallow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Up to 12 months of history in wide-shallow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3-5 million tweets a day, deep-narrow </a:t>
            </a:r>
            <a:br>
              <a:rPr sz="4200">
                <a:solidFill>
                  <a:srgbClr val="FFFFFF"/>
                </a:solidFill>
              </a:rPr>
            </a:br>
            <a:r>
              <a:rPr sz="4200">
                <a:solidFill>
                  <a:srgbClr val="FFFFFF"/>
                </a:solidFill>
              </a:rPr>
              <a:t>(for short periods of time)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~50 million user profiles (30% of active Twitter users)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i="1"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i="1" sz="2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“A good psychological warfare executive is no different from a market research executive, except that the PSYOP officer also likes to jump out of planes.”</a:t>
            </a:r>
            <a:endParaRPr i="1" sz="2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endParaRPr sz="3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algn="r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Colonel Layton Dunbar, Commander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algn="r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4th Psychological Operations Group 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marL="342900" indent="-342900" algn="r" defTabSz="457200">
              <a:spcBef>
                <a:spcPts val="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Operation Desert Storm</a:t>
            </a:r>
            <a:endParaRPr sz="20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Stick Figu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706" y="3175000"/>
            <a:ext cx="835379" cy="83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Stick Figu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5706" y="4143022"/>
            <a:ext cx="835379" cy="83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Stick Figu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20" y="3175000"/>
            <a:ext cx="835378" cy="837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Stick Figu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720" y="4124960"/>
            <a:ext cx="835378" cy="837636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hape 293"/>
          <p:cNvSpPr/>
          <p:nvPr/>
        </p:nvSpPr>
        <p:spPr>
          <a:xfrm>
            <a:off x="221262" y="2181013"/>
            <a:ext cx="2832101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Calibri"/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Social out-reachers</a:t>
            </a:r>
          </a:p>
        </p:txBody>
      </p:sp>
      <p:grpSp>
        <p:nvGrpSpPr>
          <p:cNvPr id="302" name="Group 302"/>
          <p:cNvGrpSpPr/>
          <p:nvPr/>
        </p:nvGrpSpPr>
        <p:grpSpPr>
          <a:xfrm>
            <a:off x="4147537" y="3210560"/>
            <a:ext cx="1505939" cy="2901245"/>
            <a:chOff x="0" y="0"/>
            <a:chExt cx="1505938" cy="2901243"/>
          </a:xfrm>
        </p:grpSpPr>
        <p:pic>
          <p:nvPicPr>
            <p:cNvPr id="294" name="blogger.png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764176" y="726159"/>
              <a:ext cx="741763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delicious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710954"/>
              <a:ext cx="741762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facebook.png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2170359"/>
              <a:ext cx="741762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flickr.png"/>
            <p:cNvPicPr/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1434889"/>
              <a:ext cx="741762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8" name="myspace.png"/>
            <p:cNvPicPr/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764176" y="2177024"/>
              <a:ext cx="741763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9" name="twitter.png"/>
            <p:cNvPicPr/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764176" y="1432010"/>
              <a:ext cx="741763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0" name="yahoo.png"/>
            <p:cNvPicPr/>
            <p:nvPr/>
          </p:nvPicPr>
          <p:blipFill>
            <a:blip r:embed="rId9">
              <a:extLst/>
            </a:blip>
            <a:stretch>
              <a:fillRect/>
            </a:stretch>
          </p:blipFill>
          <p:spPr>
            <a:xfrm>
              <a:off x="764176" y="10452"/>
              <a:ext cx="741763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1" name="youtube.png"/>
            <p:cNvPicPr/>
            <p:nvPr/>
          </p:nvPicPr>
          <p:blipFill>
            <a:blip r:embed="rId10">
              <a:extLst/>
            </a:blip>
            <a:stretch>
              <a:fillRect/>
            </a:stretch>
          </p:blipFill>
          <p:spPr>
            <a:xfrm>
              <a:off x="0" y="0"/>
              <a:ext cx="741762" cy="72422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03" name="Stick Figur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8248" y="5188373"/>
            <a:ext cx="835379" cy="839894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>
            <a:off x="3275612" y="2171700"/>
            <a:ext cx="32385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Calibri"/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Where conversations occur</a:t>
            </a:r>
          </a:p>
        </p:txBody>
      </p:sp>
      <p:sp>
        <p:nvSpPr>
          <p:cNvPr id="305" name="Shape 305"/>
          <p:cNvSpPr/>
          <p:nvPr/>
        </p:nvSpPr>
        <p:spPr>
          <a:xfrm>
            <a:off x="6527376" y="2171700"/>
            <a:ext cx="2882901" cy="990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>
              <a:buClr>
                <a:srgbClr val="000000"/>
              </a:buClr>
              <a:buFont typeface="Calibri"/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Provide targeted </a:t>
            </a:r>
            <a:br>
              <a:rPr sz="2800">
                <a:solidFill>
                  <a:srgbClr val="FFFFFF"/>
                </a:solidFill>
                <a:latin typeface="ＭＳ Ｐゴシック"/>
                <a:ea typeface="ＭＳ Ｐゴシック"/>
                <a:cs typeface="ＭＳ Ｐゴシック"/>
                <a:sym typeface="ＭＳ Ｐゴシック"/>
              </a:rPr>
            </a:br>
            <a:r>
              <a:rPr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</a:t>
            </a:r>
          </a:p>
        </p:txBody>
      </p:sp>
      <p:sp>
        <p:nvSpPr>
          <p:cNvPr id="306" name="Shape 306"/>
          <p:cNvSpPr/>
          <p:nvPr/>
        </p:nvSpPr>
        <p:spPr>
          <a:xfrm>
            <a:off x="9600212" y="2483555"/>
            <a:ext cx="2882901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buClr>
                <a:srgbClr val="000000"/>
              </a:buClr>
              <a:buFont typeface="Calibri"/>
              <a:defRPr sz="28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800">
                <a:solidFill>
                  <a:srgbClr val="FFFFFF"/>
                </a:solidFill>
              </a:rPr>
              <a:t>Drive to action</a:t>
            </a:r>
          </a:p>
        </p:txBody>
      </p:sp>
      <p:sp>
        <p:nvSpPr>
          <p:cNvPr id="307" name="Shape 307"/>
          <p:cNvSpPr/>
          <p:nvPr/>
        </p:nvSpPr>
        <p:spPr>
          <a:xfrm>
            <a:off x="7344550" y="3733800"/>
            <a:ext cx="677335" cy="799254"/>
          </a:xfrm>
          <a:prstGeom prst="rect">
            <a:avLst/>
          </a:prstGeom>
          <a:solidFill>
            <a:srgbClr val="FFFFFF"/>
          </a:solidFill>
          <a:ln>
            <a:solidFill>
              <a:srgbClr val="919191"/>
            </a:solidFill>
            <a:miter lim="400000"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08" name="Shape 308"/>
          <p:cNvSpPr/>
          <p:nvPr/>
        </p:nvSpPr>
        <p:spPr>
          <a:xfrm>
            <a:off x="7480017" y="4143022"/>
            <a:ext cx="675077" cy="801512"/>
          </a:xfrm>
          <a:prstGeom prst="rect">
            <a:avLst/>
          </a:prstGeom>
          <a:solidFill>
            <a:srgbClr val="FFFFFF"/>
          </a:solidFill>
          <a:ln>
            <a:solidFill>
              <a:srgbClr val="919191"/>
            </a:solidFill>
            <a:miter lim="400000"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09" name="Shape 309"/>
          <p:cNvSpPr/>
          <p:nvPr/>
        </p:nvSpPr>
        <p:spPr>
          <a:xfrm>
            <a:off x="7649350" y="4531360"/>
            <a:ext cx="675077" cy="801512"/>
          </a:xfrm>
          <a:prstGeom prst="rect">
            <a:avLst/>
          </a:prstGeom>
          <a:solidFill>
            <a:srgbClr val="FFFFFF"/>
          </a:solidFill>
          <a:ln>
            <a:solidFill>
              <a:srgbClr val="919191"/>
            </a:solidFill>
            <a:miter lim="400000"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0" name="Shape 310"/>
          <p:cNvSpPr/>
          <p:nvPr/>
        </p:nvSpPr>
        <p:spPr>
          <a:xfrm>
            <a:off x="2768035" y="4341706"/>
            <a:ext cx="641210" cy="591539"/>
          </a:xfrm>
          <a:prstGeom prst="rightArrow">
            <a:avLst>
              <a:gd name="adj1" fmla="val 50000"/>
              <a:gd name="adj2" fmla="val 35155"/>
            </a:avLst>
          </a:prstGeom>
          <a:solidFill>
            <a:srgbClr val="FFFFFF"/>
          </a:solidFill>
          <a:ln w="19050">
            <a:round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235700" y="4341706"/>
            <a:ext cx="641209" cy="591539"/>
          </a:xfrm>
          <a:prstGeom prst="rightArrow">
            <a:avLst>
              <a:gd name="adj1" fmla="val 50000"/>
              <a:gd name="adj2" fmla="val 35155"/>
            </a:avLst>
          </a:prstGeom>
          <a:solidFill>
            <a:srgbClr val="FFFFFF"/>
          </a:solidFill>
          <a:ln w="19050">
            <a:round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8866293" y="4341706"/>
            <a:ext cx="641210" cy="591539"/>
          </a:xfrm>
          <a:prstGeom prst="rightArrow">
            <a:avLst>
              <a:gd name="adj1" fmla="val 50000"/>
              <a:gd name="adj2" fmla="val 35155"/>
            </a:avLst>
          </a:prstGeom>
          <a:solidFill>
            <a:srgbClr val="FFFFFF"/>
          </a:solidFill>
          <a:ln w="19050">
            <a:round/>
          </a:ln>
          <a:effectLst>
            <a:outerShdw sx="100000" sy="100000" kx="0" ky="0" algn="b" rotWithShape="0" blurRad="63500" dist="38100" dir="2700000">
              <a:srgbClr val="929292">
                <a:alpha val="39997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grpSp>
        <p:nvGrpSpPr>
          <p:cNvPr id="321" name="Group 321"/>
          <p:cNvGrpSpPr/>
          <p:nvPr/>
        </p:nvGrpSpPr>
        <p:grpSpPr>
          <a:xfrm>
            <a:off x="3701062" y="6220460"/>
            <a:ext cx="6197773" cy="2887698"/>
            <a:chOff x="0" y="0"/>
            <a:chExt cx="6197772" cy="2887697"/>
          </a:xfrm>
        </p:grpSpPr>
        <p:sp>
          <p:nvSpPr>
            <p:cNvPr id="313" name="Shape 313"/>
            <p:cNvSpPr/>
            <p:nvPr/>
          </p:nvSpPr>
          <p:spPr>
            <a:xfrm rot="5400000">
              <a:off x="917786" y="-904241"/>
              <a:ext cx="607342" cy="24158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5965" y="0"/>
                    <a:pt x="10800" y="817"/>
                    <a:pt x="10800" y="1824"/>
                  </a:cubicBezTo>
                  <a:lnTo>
                    <a:pt x="10800" y="8976"/>
                  </a:lnTo>
                  <a:cubicBezTo>
                    <a:pt x="10800" y="9983"/>
                    <a:pt x="15635" y="10800"/>
                    <a:pt x="21600" y="10800"/>
                  </a:cubicBezTo>
                  <a:cubicBezTo>
                    <a:pt x="15635" y="10800"/>
                    <a:pt x="10800" y="11617"/>
                    <a:pt x="10800" y="12624"/>
                  </a:cubicBezTo>
                  <a:lnTo>
                    <a:pt x="10800" y="19776"/>
                  </a:lnTo>
                  <a:cubicBezTo>
                    <a:pt x="10800" y="20783"/>
                    <a:pt x="5965" y="21600"/>
                    <a:pt x="0" y="21600"/>
                  </a:cubicBezTo>
                </a:path>
              </a:pathLst>
            </a:custGeom>
            <a:noFill/>
            <a:ln w="25400" cap="flat">
              <a:solidFill>
                <a:srgbClr val="275D90"/>
              </a:solidFill>
              <a:prstDash val="solid"/>
              <a:round/>
            </a:ln>
            <a:effectLst>
              <a:outerShdw sx="100000" sy="100000" kx="0" ky="0" algn="b" rotWithShape="0" blurRad="63500" dist="25400" dir="5400000">
                <a:srgbClr val="929292">
                  <a:alpha val="37998"/>
                </a:srgbClr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 lvl="0" defTabSz="800100">
                <a:defRPr sz="2400">
                  <a:effectLst>
                    <a:outerShdw sx="100000" sy="100000" kx="0" ky="0" algn="b" rotWithShape="0" blurRad="25400" dist="23998" dir="2700000">
                      <a:srgbClr val="000000">
                        <a:alpha val="31034"/>
                      </a:srgbClr>
                    </a:outerShdw>
                  </a:effectLst>
                </a:defRPr>
              </a:pPr>
            </a:p>
          </p:txBody>
        </p:sp>
        <p:sp>
          <p:nvSpPr>
            <p:cNvPr id="314" name="Shape 314"/>
            <p:cNvSpPr/>
            <p:nvPr/>
          </p:nvSpPr>
          <p:spPr>
            <a:xfrm>
              <a:off x="2959272" y="1042142"/>
              <a:ext cx="3238501" cy="7874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>
                <a:buClr>
                  <a:srgbClr val="000000"/>
                </a:buClr>
                <a:buFont typeface="Calibri"/>
                <a:defRPr sz="2200"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200">
                  <a:solidFill>
                    <a:srgbClr val="FFFFFF"/>
                  </a:solidFill>
                </a:rPr>
                <a:t>But there are millions of conversations!</a:t>
              </a:r>
            </a:p>
          </p:txBody>
        </p:sp>
        <p:pic>
          <p:nvPicPr>
            <p:cNvPr id="315" name="istockphoto_692929_comics_word_and_thought_bubbles_vector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0" y="675483"/>
              <a:ext cx="1197315" cy="133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6" name="istockphoto_692929_comics_word_and_thought_bubbles_vector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557345" y="1165211"/>
              <a:ext cx="1197316" cy="133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7" name="istockphoto_692929_comics_word_and_thought_bubbles_vector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01335" y="1553614"/>
              <a:ext cx="1197316" cy="133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8" name="istockphoto_692929_comics_word_and_thought_bubbles_vector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52475" y="557274"/>
              <a:ext cx="1197315" cy="133408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19" name="istockphoto_692929_comics_word_and_thought_bubbles_vector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1486255" y="1384743"/>
              <a:ext cx="1197316" cy="133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20" name="istockphoto_692929_comics_word_and_thought_bubbles_vector.jpg"/>
            <p:cNvPicPr/>
            <p:nvPr/>
          </p:nvPicPr>
          <p:blipFill>
            <a:blip r:embed="rId11">
              <a:extLst/>
            </a:blip>
            <a:stretch>
              <a:fillRect/>
            </a:stretch>
          </p:blipFill>
          <p:spPr>
            <a:xfrm>
              <a:off x="945798" y="675484"/>
              <a:ext cx="1197315" cy="133408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322" name="Shape 322"/>
          <p:cNvSpPr/>
          <p:nvPr>
            <p:ph type="title"/>
          </p:nvPr>
        </p:nvSpPr>
        <p:spPr>
          <a:xfrm>
            <a:off x="50800" y="88900"/>
            <a:ext cx="13004800" cy="1625600"/>
          </a:xfrm>
          <a:prstGeom prst="rect">
            <a:avLst/>
          </a:prstGeom>
        </p:spPr>
        <p:txBody>
          <a:bodyPr/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Agent 209</a:t>
            </a:r>
          </a:p>
        </p:txBody>
      </p:sp>
      <p:sp>
        <p:nvSpPr>
          <p:cNvPr id="323" name="Shape 323"/>
          <p:cNvSpPr/>
          <p:nvPr/>
        </p:nvSpPr>
        <p:spPr>
          <a:xfrm>
            <a:off x="6832600" y="6832600"/>
            <a:ext cx="5422900" cy="2258"/>
          </a:xfrm>
          <a:prstGeom prst="line">
            <a:avLst/>
          </a:prstGeom>
          <a:ln w="25400">
            <a:solidFill>
              <a:srgbClr val="5B92C7"/>
            </a:solidFill>
            <a:round/>
            <a:tailEnd type="triangle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0" tIns="0" rIns="0" bIns="0" anchor="ctr"/>
          <a:lstStyle/>
          <a:p>
            <a:pPr lvl="0" defTabSz="800100"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324" name="s_e01_08967231.jpg"/>
          <p:cNvPicPr/>
          <p:nvPr/>
        </p:nvPicPr>
        <p:blipFill>
          <a:blip r:embed="rId12">
            <a:extLst/>
          </a:blip>
          <a:srcRect l="6643" t="0" r="6740" b="0"/>
          <a:stretch>
            <a:fillRect/>
          </a:stretch>
        </p:blipFill>
        <p:spPr>
          <a:xfrm>
            <a:off x="9753600" y="3721100"/>
            <a:ext cx="2273300" cy="1714500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325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29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nodeType="after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afterEffect" presetClass="entr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afterEffect" presetClass="entr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afterEffect" presetClass="entr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afterEffect" presetClass="entr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afterEffect" presetClass="entr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afterEffect" presetClass="entr" presetSubtype="0" presetID="1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afterEffect" presetClass="entr" presetSubtype="0" presetID="1" grpId="1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presetClass="entr" presetSubtype="0" presetID="1" grpId="1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presetClass="entr" presetSubtype="0" presetID="1" grpId="1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12" grpId="10"/>
      <p:bldP build="whole" bldLvl="1" animBg="1" rev="0" advAuto="0" spid="321" grpId="13"/>
      <p:bldP build="whole" bldLvl="1" animBg="1" rev="0" advAuto="0" spid="323" grpId="12"/>
      <p:bldP build="whole" bldLvl="1" animBg="1" rev="0" advAuto="0" spid="306" grpId="9"/>
      <p:bldP build="whole" bldLvl="1" animBg="1" rev="0" advAuto="0" spid="307" grpId="6"/>
      <p:bldP build="whole" bldLvl="1" animBg="1" rev="0" advAuto="0" spid="302" grpId="3"/>
      <p:bldP build="whole" bldLvl="1" animBg="1" rev="0" advAuto="0" spid="305" grpId="4"/>
      <p:bldP build="whole" bldLvl="1" animBg="1" rev="0" advAuto="0" spid="304" grpId="2"/>
      <p:bldP build="whole" bldLvl="1" animBg="1" rev="0" advAuto="0" spid="324" grpId="11"/>
      <p:bldP build="whole" bldLvl="1" animBg="1" rev="0" advAuto="0" spid="310" grpId="1"/>
      <p:bldP build="whole" bldLvl="1" animBg="1" rev="0" advAuto="0" spid="309" grpId="8"/>
      <p:bldP build="whole" bldLvl="1" animBg="1" rev="0" advAuto="0" spid="311" grpId="5"/>
      <p:bldP build="whole" bldLvl="1" animBg="1" rev="0" advAuto="0" spid="308" grpId="7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type="body" idx="1"/>
          </p:nvPr>
        </p:nvSpPr>
        <p:spPr>
          <a:xfrm>
            <a:off x="749300" y="-101600"/>
            <a:ext cx="11493500" cy="2667000"/>
          </a:xfrm>
          <a:prstGeom prst="rect">
            <a:avLst/>
          </a:prstGeom>
        </p:spPr>
        <p:txBody>
          <a:bodyPr/>
          <a:lstStyle>
            <a:lvl1pPr marL="383540" indent="-342900">
              <a:buClr>
                <a:srgbClr val="000000"/>
              </a:buClr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Map conversation topics and their relationships to each other – extracting only relevant conversations</a:t>
            </a:r>
          </a:p>
        </p:txBody>
      </p:sp>
      <p:pic>
        <p:nvPicPr>
          <p:cNvPr id="328" name="hashtags_10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1100" y="2228991"/>
            <a:ext cx="10642600" cy="7327901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Shape 329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31</a:t>
            </a:r>
          </a:p>
        </p:txBody>
      </p:sp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title"/>
          </p:nvPr>
        </p:nvSpPr>
        <p:spPr>
          <a:xfrm>
            <a:off x="647700" y="0"/>
            <a:ext cx="11709400" cy="2406792"/>
          </a:xfrm>
          <a:prstGeom prst="rect">
            <a:avLst/>
          </a:prstGeom>
        </p:spPr>
        <p:txBody>
          <a:bodyPr/>
          <a:lstStyle>
            <a:lvl1pPr>
              <a:defRPr i="1"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5600">
                <a:solidFill>
                  <a:srgbClr val="FFFFFF"/>
                </a:solidFill>
              </a:rPr>
              <a:t>Looking Up the Magician’s Sleeve</a:t>
            </a:r>
          </a:p>
        </p:txBody>
      </p:sp>
      <p:sp>
        <p:nvSpPr>
          <p:cNvPr id="332" name="Shape 332"/>
          <p:cNvSpPr/>
          <p:nvPr>
            <p:ph type="body" idx="1"/>
          </p:nvPr>
        </p:nvSpPr>
        <p:spPr>
          <a:xfrm>
            <a:off x="850900" y="-1231900"/>
            <a:ext cx="11493500" cy="7264400"/>
          </a:xfrm>
          <a:prstGeom prst="rect">
            <a:avLst/>
          </a:prstGeom>
        </p:spPr>
        <p:txBody>
          <a:bodyPr/>
          <a:lstStyle>
            <a:lvl1pPr marL="383540" indent="-342900">
              <a:buClr>
                <a:srgbClr val="000000"/>
              </a:buClr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Map information diffusion – processes – spread of ideas – influence</a:t>
            </a:r>
          </a:p>
        </p:txBody>
      </p:sp>
      <p:pic>
        <p:nvPicPr>
          <p:cNvPr id="333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1300" y="3340100"/>
            <a:ext cx="10178063" cy="5721209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334"/>
          <p:cNvSpPr/>
          <p:nvPr/>
        </p:nvSpPr>
        <p:spPr>
          <a:xfrm>
            <a:off x="11709400" y="9325186"/>
            <a:ext cx="1320800" cy="17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spAutoFit/>
          </a:bodyPr>
          <a:lstStyle>
            <a:lvl1pPr algn="r">
              <a:buClr>
                <a:srgbClr val="919191"/>
              </a:buClr>
              <a:buFont typeface="Rockwell"/>
              <a:def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  <a:latin typeface="Rockwell"/>
                <a:ea typeface="Rockwell"/>
                <a:cs typeface="Rockwell"/>
                <a:sym typeface="Rockwell"/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  <a:uFillTx/>
              </a:defRPr>
            </a:pPr>
            <a:r>
              <a:rPr b="1" sz="1200">
                <a:solidFill>
                  <a:srgbClr val="919191"/>
                </a:solidFill>
                <a:uFill>
                  <a:solidFill>
                    <a:srgbClr val="919191"/>
                  </a:solidFill>
                </a:uFill>
              </a:rPr>
              <a:t>33</a:t>
            </a:r>
          </a:p>
        </p:txBody>
      </p:sp>
    </p:spTree>
  </p:cSld>
  <p:clrMapOvr>
    <a:masterClrMapping/>
  </p:clrMapOvr>
  <p:transition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type="title"/>
          </p:nvPr>
        </p:nvSpPr>
        <p:spPr>
          <a:xfrm>
            <a:off x="647700" y="-635000"/>
            <a:ext cx="11709400" cy="2406792"/>
          </a:xfrm>
          <a:prstGeom prst="rect">
            <a:avLst/>
          </a:prstGeom>
        </p:spPr>
        <p:txBody>
          <a:bodyPr/>
          <a:lstStyle>
            <a:lvl1pPr>
              <a:defRPr i="1" sz="5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i="0" sz="1800">
                <a:solidFill>
                  <a:srgbClr val="000000"/>
                </a:solidFill>
              </a:defRPr>
            </a:pPr>
            <a:r>
              <a:rPr i="1" sz="5600">
                <a:solidFill>
                  <a:srgbClr val="FFFFFF"/>
                </a:solidFill>
              </a:rPr>
              <a:t>Looking Up the Magician’s Sleeve</a:t>
            </a:r>
          </a:p>
        </p:txBody>
      </p:sp>
      <p:sp>
        <p:nvSpPr>
          <p:cNvPr id="337" name="Shape 337"/>
          <p:cNvSpPr/>
          <p:nvPr>
            <p:ph type="body" idx="1"/>
          </p:nvPr>
        </p:nvSpPr>
        <p:spPr>
          <a:xfrm>
            <a:off x="749300" y="1181100"/>
            <a:ext cx="11493500" cy="2692400"/>
          </a:xfrm>
          <a:prstGeom prst="rect">
            <a:avLst/>
          </a:prstGeom>
        </p:spPr>
        <p:txBody>
          <a:bodyPr/>
          <a:lstStyle>
            <a:lvl1pPr marL="383540" indent="-342900">
              <a:buClr>
                <a:srgbClr val="000000"/>
              </a:buClr>
              <a:buSzPct val="100000"/>
              <a:buFont typeface="Arial"/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Advanced geo-location of tweets and correlation to in-market events and news</a:t>
            </a:r>
          </a:p>
        </p:txBody>
      </p:sp>
      <p:pic>
        <p:nvPicPr>
          <p:cNvPr id="338" name="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700" y="3543300"/>
            <a:ext cx="7861300" cy="54615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Diffusion Curves</a:t>
            </a:r>
          </a:p>
        </p:txBody>
      </p:sp>
      <p:sp>
        <p:nvSpPr>
          <p:cNvPr id="341" name="Shape 3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42" name="ch04_Rule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1500" y="1993900"/>
            <a:ext cx="9324555" cy="703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Diffusion of Hashtags</a:t>
            </a:r>
          </a:p>
        </p:txBody>
      </p:sp>
      <p:sp>
        <p:nvSpPr>
          <p:cNvPr id="345" name="Shape 34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46" name="ch04_rule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9300" y="2247900"/>
            <a:ext cx="8966201" cy="6748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Shape 348"/>
          <p:cNvSpPr/>
          <p:nvPr/>
        </p:nvSpPr>
        <p:spPr>
          <a:xfrm>
            <a:off x="-114300" y="2889250"/>
            <a:ext cx="6845300" cy="3835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0" marL="546382" marR="58702" indent="-487679">
              <a:spcBef>
                <a:spcPts val="900"/>
              </a:spcBef>
              <a:buClr>
                <a:srgbClr val="000000"/>
              </a:buClr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   </a:t>
            </a:r>
            <a:r>
              <a:rPr i="1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“There are but two powers in the world, the sword and the mind.  In the long run the sword will always be beaten by the mind.” </a:t>
            </a:r>
            <a:endParaRPr sz="4200">
              <a:solidFill>
                <a:srgbClr val="FFFFFF"/>
              </a:solidFill>
            </a:endParaRPr>
          </a:p>
          <a:p>
            <a:pPr lvl="0" marL="546382" marR="58702" indent="-487679" algn="r">
              <a:spcBef>
                <a:spcPts val="300"/>
              </a:spcBef>
              <a:buClr>
                <a:srgbClr val="000000"/>
              </a:buClr>
              <a:buFont typeface="Arial"/>
              <a:defRPr sz="1800">
                <a:solidFill>
                  <a:srgbClr val="000000"/>
                </a:solidFill>
              </a:defRPr>
            </a:pPr>
            <a:endParaRPr sz="1600">
              <a:solidFill>
                <a:srgbClr val="FFFFFF"/>
              </a:solidFill>
            </a:endParaRPr>
          </a:p>
          <a:p>
            <a:pPr lvl="0" marL="546382" marR="58702" indent="-487679" algn="r">
              <a:spcBef>
                <a:spcPts val="900"/>
              </a:spcBef>
              <a:buClr>
                <a:srgbClr val="000000"/>
              </a:buClr>
              <a:buFont typeface="Arial"/>
              <a:defRPr sz="1800">
                <a:solidFill>
                  <a:srgbClr val="000000"/>
                </a:solidFill>
              </a:defRPr>
            </a:pPr>
            <a:r>
              <a:rPr sz="3800">
                <a:solidFill>
                  <a:srgbClr val="FFFFFF"/>
                </a:solidFill>
              </a:rPr>
              <a:t>-</a:t>
            </a:r>
            <a:r>
              <a:rPr i="1" sz="3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Napoleon Bonaparte</a:t>
            </a:r>
          </a:p>
        </p:txBody>
      </p:sp>
      <p:pic>
        <p:nvPicPr>
          <p:cNvPr id="349" name="ANd9GcSK5mHQvAjmVgxN8ygRV8Pu3BQTEJg8yklHMXHUeAPyC7tohku7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42008" y="2171700"/>
            <a:ext cx="5854419" cy="66333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ANd9GcRp0NqPaZFaIEYHKfrGD4FDptnc31pl7HLEzqRx9CtqKOBednRkIA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96853" y="2057400"/>
            <a:ext cx="5899574" cy="68929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3" name="Shape 35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54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21757"/>
            <a:ext cx="12928601" cy="5398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57" name="Shape 3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58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0706" y="965200"/>
            <a:ext cx="10681027" cy="781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Shape 3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61" name="Shape 3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362" name="droppedImage.tif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08031" y="838200"/>
            <a:ext cx="10377911" cy="8064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5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3483" y="1151763"/>
            <a:ext cx="9918700" cy="74390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pic>
        <p:nvPicPr>
          <p:cNvPr id="69" name="droppedImage.pd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5312" y="901700"/>
            <a:ext cx="11139022" cy="7937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xfrm>
            <a:off x="1270000" y="254000"/>
            <a:ext cx="10464800" cy="39878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Internet more ubiquitous then electricity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xfrm>
            <a:off x="1270000" y="4343400"/>
            <a:ext cx="10668000" cy="41402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87% of world population are within reach of a cell phone tower (and GPRS/3G internet)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80% of world population have some form of electricity accessible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Ubiquitous Social Media</a:t>
            </a:r>
          </a:p>
        </p:txBody>
      </p:sp>
      <p:sp>
        <p:nvSpPr>
          <p:cNvPr id="75" name="Shape 7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Twitter has very low barriers to entry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Fast information propagation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Fluid communities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Largely decentralized 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Works on every device including old cell phones (via SMS)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400">
                <a:solidFill>
                  <a:srgbClr val="FFFFFF"/>
                </a:solidFill>
              </a:rPr>
              <a:t>Freewheeling Media</a:t>
            </a:r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No established channels or pages 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i="1" sz="4200">
                <a:solidFill>
                  <a:srgbClr val="FFFFFF"/>
                </a:solidFill>
              </a:rPr>
              <a:t>#hashtags</a:t>
            </a:r>
            <a:r>
              <a:rPr sz="4200">
                <a:solidFill>
                  <a:srgbClr val="FFFFFF"/>
                </a:solidFill>
              </a:rPr>
              <a:t> used to organize information -- but are voluntary and freeform</a:t>
            </a:r>
            <a:endParaRPr sz="42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200">
                <a:solidFill>
                  <a:srgbClr val="FFFFFF"/>
                </a:solidFill>
              </a:rPr>
              <a:t>RT </a:t>
            </a:r>
            <a:r>
              <a:rPr i="1" sz="4200">
                <a:solidFill>
                  <a:srgbClr val="FFFFFF"/>
                </a:solidFill>
              </a:rPr>
              <a:t>@attag: </a:t>
            </a:r>
            <a:r>
              <a:rPr sz="4200">
                <a:solidFill>
                  <a:srgbClr val="FFFFFF"/>
                </a:solidFill>
              </a:rPr>
              <a:t>retweet -- spreads messages while keeping attribution</a:t>
            </a:r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0066C1"/>
            </a:gs>
            <a:gs pos="100000">
              <a:srgbClr val="094593"/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001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